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325" r:id="rId4"/>
    <p:sldId id="300" r:id="rId5"/>
    <p:sldId id="263" r:id="rId6"/>
    <p:sldId id="298" r:id="rId7"/>
    <p:sldId id="318" r:id="rId8"/>
    <p:sldId id="316" r:id="rId9"/>
    <p:sldId id="344" r:id="rId10"/>
    <p:sldId id="286" r:id="rId11"/>
    <p:sldId id="285" r:id="rId12"/>
    <p:sldId id="268" r:id="rId13"/>
    <p:sldId id="333" r:id="rId14"/>
    <p:sldId id="265" r:id="rId15"/>
    <p:sldId id="288" r:id="rId16"/>
    <p:sldId id="338" r:id="rId17"/>
    <p:sldId id="303" r:id="rId18"/>
    <p:sldId id="339" r:id="rId19"/>
    <p:sldId id="342" r:id="rId20"/>
    <p:sldId id="343" r:id="rId21"/>
    <p:sldId id="310" r:id="rId22"/>
    <p:sldId id="296" r:id="rId23"/>
    <p:sldId id="305" r:id="rId24"/>
    <p:sldId id="329" r:id="rId25"/>
    <p:sldId id="291" r:id="rId26"/>
    <p:sldId id="306" r:id="rId27"/>
    <p:sldId id="321" r:id="rId28"/>
    <p:sldId id="323" r:id="rId29"/>
    <p:sldId id="324" r:id="rId30"/>
    <p:sldId id="308" r:id="rId31"/>
    <p:sldId id="309" r:id="rId32"/>
    <p:sldId id="334" r:id="rId33"/>
    <p:sldId id="345" r:id="rId34"/>
    <p:sldId id="314" r:id="rId35"/>
    <p:sldId id="312" r:id="rId36"/>
    <p:sldId id="315" r:id="rId37"/>
    <p:sldId id="331" r:id="rId38"/>
    <p:sldId id="292" r:id="rId3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4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D98-952E-45BD-ADBD-F8FAA7A2013E}" type="datetimeFigureOut">
              <a:rPr kumimoji="1" lang="ja-JP" altLang="en-US" smtClean="0"/>
              <a:t>2016/8/28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D6A8-F1DE-4057-ACCF-3F29227378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1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D98-952E-45BD-ADBD-F8FAA7A2013E}" type="datetimeFigureOut">
              <a:rPr kumimoji="1" lang="ja-JP" altLang="en-US" smtClean="0"/>
              <a:t>2016/8/28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D6A8-F1DE-4057-ACCF-3F29227378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53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D98-952E-45BD-ADBD-F8FAA7A2013E}" type="datetimeFigureOut">
              <a:rPr kumimoji="1" lang="ja-JP" altLang="en-US" smtClean="0"/>
              <a:t>2016/8/28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D6A8-F1DE-4057-ACCF-3F29227378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84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D98-952E-45BD-ADBD-F8FAA7A2013E}" type="datetimeFigureOut">
              <a:rPr kumimoji="1" lang="ja-JP" altLang="en-US" smtClean="0"/>
              <a:t>2016/8/28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D6A8-F1DE-4057-ACCF-3F29227378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34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D98-952E-45BD-ADBD-F8FAA7A2013E}" type="datetimeFigureOut">
              <a:rPr kumimoji="1" lang="ja-JP" altLang="en-US" smtClean="0"/>
              <a:t>2016/8/28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D6A8-F1DE-4057-ACCF-3F29227378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64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D98-952E-45BD-ADBD-F8FAA7A2013E}" type="datetimeFigureOut">
              <a:rPr kumimoji="1" lang="ja-JP" altLang="en-US" smtClean="0"/>
              <a:t>2016/8/28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D6A8-F1DE-4057-ACCF-3F29227378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67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D98-952E-45BD-ADBD-F8FAA7A2013E}" type="datetimeFigureOut">
              <a:rPr kumimoji="1" lang="ja-JP" altLang="en-US" smtClean="0"/>
              <a:t>2016/8/28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D6A8-F1DE-4057-ACCF-3F29227378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43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D98-952E-45BD-ADBD-F8FAA7A2013E}" type="datetimeFigureOut">
              <a:rPr kumimoji="1" lang="ja-JP" altLang="en-US" smtClean="0"/>
              <a:t>2016/8/28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D6A8-F1DE-4057-ACCF-3F29227378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98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D98-952E-45BD-ADBD-F8FAA7A2013E}" type="datetimeFigureOut">
              <a:rPr kumimoji="1" lang="ja-JP" altLang="en-US" smtClean="0"/>
              <a:t>2016/8/28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D6A8-F1DE-4057-ACCF-3F29227378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24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D98-952E-45BD-ADBD-F8FAA7A2013E}" type="datetimeFigureOut">
              <a:rPr kumimoji="1" lang="ja-JP" altLang="en-US" smtClean="0"/>
              <a:t>2016/8/28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D6A8-F1DE-4057-ACCF-3F29227378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76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D98-952E-45BD-ADBD-F8FAA7A2013E}" type="datetimeFigureOut">
              <a:rPr kumimoji="1" lang="ja-JP" altLang="en-US" smtClean="0"/>
              <a:t>2016/8/28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D6A8-F1DE-4057-ACCF-3F29227378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50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4D98-952E-45BD-ADBD-F8FAA7A2013E}" type="datetimeFigureOut">
              <a:rPr kumimoji="1" lang="ja-JP" altLang="en-US" smtClean="0"/>
              <a:t>2016/8/28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D6A8-F1DE-4057-ACCF-3F29227378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44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19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28.png"/><Relationship Id="rId17" Type="http://schemas.openxmlformats.org/officeDocument/2006/relationships/image" Target="../media/image56.png"/><Relationship Id="rId2" Type="http://schemas.openxmlformats.org/officeDocument/2006/relationships/image" Target="../media/image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4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8.png"/><Relationship Id="rId1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" Type="http://schemas.openxmlformats.org/officeDocument/2006/relationships/image" Target="../media/image57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34.png"/><Relationship Id="rId10" Type="http://schemas.openxmlformats.org/officeDocument/2006/relationships/image" Target="../media/image85.png"/><Relationship Id="rId4" Type="http://schemas.openxmlformats.org/officeDocument/2006/relationships/image" Target="../media/image33.png"/><Relationship Id="rId9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44.png"/><Relationship Id="rId18" Type="http://schemas.openxmlformats.org/officeDocument/2006/relationships/image" Target="../media/image98.png"/><Relationship Id="rId3" Type="http://schemas.openxmlformats.org/officeDocument/2006/relationships/image" Target="../media/image47.png"/><Relationship Id="rId21" Type="http://schemas.openxmlformats.org/officeDocument/2006/relationships/image" Target="../media/image51.png"/><Relationship Id="rId7" Type="http://schemas.openxmlformats.org/officeDocument/2006/relationships/image" Target="../media/image91.png"/><Relationship Id="rId12" Type="http://schemas.openxmlformats.org/officeDocument/2006/relationships/image" Target="../media/image43.png"/><Relationship Id="rId17" Type="http://schemas.openxmlformats.org/officeDocument/2006/relationships/image" Target="../media/image97.png"/><Relationship Id="rId2" Type="http://schemas.openxmlformats.org/officeDocument/2006/relationships/image" Target="../media/image1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95.png"/><Relationship Id="rId5" Type="http://schemas.openxmlformats.org/officeDocument/2006/relationships/image" Target="../media/image49.png"/><Relationship Id="rId15" Type="http://schemas.openxmlformats.org/officeDocument/2006/relationships/image" Target="../media/image46.png"/><Relationship Id="rId10" Type="http://schemas.openxmlformats.org/officeDocument/2006/relationships/image" Target="../media/image94.png"/><Relationship Id="rId19" Type="http://schemas.openxmlformats.org/officeDocument/2006/relationships/image" Target="../media/image99.png"/><Relationship Id="rId4" Type="http://schemas.openxmlformats.org/officeDocument/2006/relationships/image" Target="../media/image48.png"/><Relationship Id="rId9" Type="http://schemas.openxmlformats.org/officeDocument/2006/relationships/image" Target="../media/image93.png"/><Relationship Id="rId1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79.png"/><Relationship Id="rId3" Type="http://schemas.openxmlformats.org/officeDocument/2006/relationships/image" Target="../media/image101.png"/><Relationship Id="rId7" Type="http://schemas.openxmlformats.org/officeDocument/2006/relationships/image" Target="../media/image50.png"/><Relationship Id="rId12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94.png"/><Relationship Id="rId5" Type="http://schemas.openxmlformats.org/officeDocument/2006/relationships/image" Target="../media/image48.png"/><Relationship Id="rId10" Type="http://schemas.openxmlformats.org/officeDocument/2006/relationships/image" Target="../media/image93.png"/><Relationship Id="rId4" Type="http://schemas.openxmlformats.org/officeDocument/2006/relationships/image" Target="../media/image47.png"/><Relationship Id="rId9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79.png"/><Relationship Id="rId3" Type="http://schemas.openxmlformats.org/officeDocument/2006/relationships/image" Target="../media/image101.png"/><Relationship Id="rId7" Type="http://schemas.openxmlformats.org/officeDocument/2006/relationships/image" Target="../media/image50.png"/><Relationship Id="rId12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94.png"/><Relationship Id="rId5" Type="http://schemas.openxmlformats.org/officeDocument/2006/relationships/image" Target="../media/image48.png"/><Relationship Id="rId10" Type="http://schemas.openxmlformats.org/officeDocument/2006/relationships/image" Target="../media/image93.png"/><Relationship Id="rId4" Type="http://schemas.openxmlformats.org/officeDocument/2006/relationships/image" Target="../media/image47.png"/><Relationship Id="rId9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79.png"/><Relationship Id="rId3" Type="http://schemas.openxmlformats.org/officeDocument/2006/relationships/image" Target="../media/image101.png"/><Relationship Id="rId7" Type="http://schemas.openxmlformats.org/officeDocument/2006/relationships/image" Target="../media/image50.png"/><Relationship Id="rId12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94.png"/><Relationship Id="rId5" Type="http://schemas.openxmlformats.org/officeDocument/2006/relationships/image" Target="../media/image48.png"/><Relationship Id="rId15" Type="http://schemas.openxmlformats.org/officeDocument/2006/relationships/image" Target="../media/image103.png"/><Relationship Id="rId10" Type="http://schemas.openxmlformats.org/officeDocument/2006/relationships/image" Target="../media/image93.png"/><Relationship Id="rId4" Type="http://schemas.openxmlformats.org/officeDocument/2006/relationships/image" Target="../media/image47.png"/><Relationship Id="rId9" Type="http://schemas.openxmlformats.org/officeDocument/2006/relationships/image" Target="../media/image92.png"/><Relationship Id="rId1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95.png"/><Relationship Id="rId3" Type="http://schemas.openxmlformats.org/officeDocument/2006/relationships/image" Target="../media/image101.png"/><Relationship Id="rId7" Type="http://schemas.openxmlformats.org/officeDocument/2006/relationships/image" Target="../media/image49.png"/><Relationship Id="rId12" Type="http://schemas.openxmlformats.org/officeDocument/2006/relationships/image" Target="../media/image94.png"/><Relationship Id="rId17" Type="http://schemas.openxmlformats.org/officeDocument/2006/relationships/image" Target="../media/image103.png"/><Relationship Id="rId2" Type="http://schemas.openxmlformats.org/officeDocument/2006/relationships/image" Target="../media/image1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93.png"/><Relationship Id="rId5" Type="http://schemas.openxmlformats.org/officeDocument/2006/relationships/image" Target="../media/image47.png"/><Relationship Id="rId15" Type="http://schemas.openxmlformats.org/officeDocument/2006/relationships/image" Target="../media/image105.png"/><Relationship Id="rId10" Type="http://schemas.openxmlformats.org/officeDocument/2006/relationships/image" Target="../media/image92.png"/><Relationship Id="rId4" Type="http://schemas.openxmlformats.org/officeDocument/2006/relationships/image" Target="../media/image104.png"/><Relationship Id="rId9" Type="http://schemas.openxmlformats.org/officeDocument/2006/relationships/image" Target="../media/image91.png"/><Relationship Id="rId1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92.png"/><Relationship Id="rId18" Type="http://schemas.openxmlformats.org/officeDocument/2006/relationships/image" Target="../media/image110.png"/><Relationship Id="rId3" Type="http://schemas.openxmlformats.org/officeDocument/2006/relationships/image" Target="../media/image101.png"/><Relationship Id="rId7" Type="http://schemas.openxmlformats.org/officeDocument/2006/relationships/image" Target="../media/image79.png"/><Relationship Id="rId12" Type="http://schemas.openxmlformats.org/officeDocument/2006/relationships/image" Target="../media/image91.png"/><Relationship Id="rId17" Type="http://schemas.openxmlformats.org/officeDocument/2006/relationships/image" Target="../media/image109.png"/><Relationship Id="rId2" Type="http://schemas.openxmlformats.org/officeDocument/2006/relationships/image" Target="../media/image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50.png"/><Relationship Id="rId5" Type="http://schemas.openxmlformats.org/officeDocument/2006/relationships/image" Target="../media/image107.png"/><Relationship Id="rId15" Type="http://schemas.openxmlformats.org/officeDocument/2006/relationships/image" Target="../media/image94.png"/><Relationship Id="rId10" Type="http://schemas.openxmlformats.org/officeDocument/2006/relationships/image" Target="../media/image49.png"/><Relationship Id="rId4" Type="http://schemas.openxmlformats.org/officeDocument/2006/relationships/image" Target="../media/image106.png"/><Relationship Id="rId9" Type="http://schemas.openxmlformats.org/officeDocument/2006/relationships/image" Target="../media/image48.png"/><Relationship Id="rId1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7.pn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5.png"/><Relationship Id="rId18" Type="http://schemas.openxmlformats.org/officeDocument/2006/relationships/image" Target="../media/image28.png"/><Relationship Id="rId3" Type="http://schemas.openxmlformats.org/officeDocument/2006/relationships/image" Target="../media/image45.png"/><Relationship Id="rId7" Type="http://schemas.openxmlformats.org/officeDocument/2006/relationships/image" Target="../media/image23.png"/><Relationship Id="rId12" Type="http://schemas.openxmlformats.org/officeDocument/2006/relationships/image" Target="../media/image114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13.png"/><Relationship Id="rId5" Type="http://schemas.openxmlformats.org/officeDocument/2006/relationships/image" Target="../media/image25.png"/><Relationship Id="rId15" Type="http://schemas.openxmlformats.org/officeDocument/2006/relationships/image" Target="../media/image32.png"/><Relationship Id="rId10" Type="http://schemas.openxmlformats.org/officeDocument/2006/relationships/image" Target="../media/image112.png"/><Relationship Id="rId4" Type="http://schemas.openxmlformats.org/officeDocument/2006/relationships/image" Target="../media/image46.png"/><Relationship Id="rId9" Type="http://schemas.openxmlformats.org/officeDocument/2006/relationships/image" Target="../media/image24.png"/><Relationship Id="rId1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1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17.png"/><Relationship Id="rId5" Type="http://schemas.openxmlformats.org/officeDocument/2006/relationships/image" Target="../media/image32.png"/><Relationship Id="rId10" Type="http://schemas.openxmlformats.org/officeDocument/2006/relationships/image" Target="../media/image116.png"/><Relationship Id="rId4" Type="http://schemas.openxmlformats.org/officeDocument/2006/relationships/image" Target="../media/image22.png"/><Relationship Id="rId9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1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../media/image117.png"/><Relationship Id="rId4" Type="http://schemas.openxmlformats.org/officeDocument/2006/relationships/image" Target="../media/image32.png"/><Relationship Id="rId9" Type="http://schemas.openxmlformats.org/officeDocument/2006/relationships/image" Target="../media/image1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5.png"/><Relationship Id="rId18" Type="http://schemas.openxmlformats.org/officeDocument/2006/relationships/image" Target="../media/image28.png"/><Relationship Id="rId3" Type="http://schemas.openxmlformats.org/officeDocument/2006/relationships/image" Target="../media/image45.png"/><Relationship Id="rId7" Type="http://schemas.openxmlformats.org/officeDocument/2006/relationships/image" Target="../media/image23.png"/><Relationship Id="rId12" Type="http://schemas.openxmlformats.org/officeDocument/2006/relationships/image" Target="../media/image114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13.png"/><Relationship Id="rId5" Type="http://schemas.openxmlformats.org/officeDocument/2006/relationships/image" Target="../media/image25.png"/><Relationship Id="rId15" Type="http://schemas.openxmlformats.org/officeDocument/2006/relationships/image" Target="../media/image32.png"/><Relationship Id="rId10" Type="http://schemas.openxmlformats.org/officeDocument/2006/relationships/image" Target="../media/image112.png"/><Relationship Id="rId4" Type="http://schemas.openxmlformats.org/officeDocument/2006/relationships/image" Target="../media/image46.png"/><Relationship Id="rId9" Type="http://schemas.openxmlformats.org/officeDocument/2006/relationships/image" Target="../media/image24.png"/><Relationship Id="rId1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878" y="2465971"/>
            <a:ext cx="1246498" cy="82826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63688" y="2934197"/>
            <a:ext cx="3711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Masahiro </a:t>
            </a:r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Takeoka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(NICT)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1458" y="836712"/>
            <a:ext cx="79207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Unconstrained distillation capacities of </a:t>
            </a:r>
          </a:p>
          <a:p>
            <a:pPr algn="ctr"/>
            <a:r>
              <a:rPr lang="en-US" altLang="ja-JP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pure-loss bosonic broadcast channel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63688" y="3654277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Kaushik P. Seshadreesan (MPL)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63688" y="4374357"/>
            <a:ext cx="315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Mark M. Wilde (LSU)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33" y="3559644"/>
            <a:ext cx="2171137" cy="65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470" y="4586859"/>
            <a:ext cx="1152128" cy="49832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0110" y="6413266"/>
            <a:ext cx="6270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AQIS2016 at Academia </a:t>
            </a:r>
            <a:r>
              <a:rPr lang="en-US" altLang="ja-JP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Sinica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Taipei 29 August 2016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35446" y="5949280"/>
            <a:ext cx="238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arXiv:1601.05563</a:t>
            </a:r>
          </a:p>
        </p:txBody>
      </p:sp>
    </p:spTree>
    <p:extLst>
      <p:ext uri="{BB962C8B-B14F-4D97-AF65-F5344CB8AC3E}">
        <p14:creationId xmlns:p14="http://schemas.microsoft.com/office/powerpoint/2010/main" val="26094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result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19" y="875599"/>
            <a:ext cx="626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1-to-</a:t>
            </a:r>
            <a:r>
              <a:rPr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pure-loss quantum broadcast channel (QBC)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8" descr="\begin{align*}&#10;\{\eta_{B_1} , \cdots , \eta_{B_m} \}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17" y="1450642"/>
            <a:ext cx="1584176" cy="24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251520" y="893529"/>
            <a:ext cx="7344816" cy="3693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8" name="Picture 12" descr="\begin{align*}&#10;A'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69" y="1910211"/>
            <a:ext cx="247853" cy="21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正方形/長方形 68"/>
          <p:cNvSpPr/>
          <p:nvPr/>
        </p:nvSpPr>
        <p:spPr>
          <a:xfrm>
            <a:off x="3454987" y="1975598"/>
            <a:ext cx="1767080" cy="1931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" name="直線矢印コネクタ 69"/>
          <p:cNvCxnSpPr/>
          <p:nvPr/>
        </p:nvCxnSpPr>
        <p:spPr>
          <a:xfrm>
            <a:off x="3011138" y="2053607"/>
            <a:ext cx="443849" cy="287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5212385" y="2080189"/>
            <a:ext cx="557131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>
            <a:off x="5222067" y="3231669"/>
            <a:ext cx="553624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5234638" y="2858937"/>
            <a:ext cx="553624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4" descr="\begin{align*}&#10;B_1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516" y="2002147"/>
            <a:ext cx="247055" cy="19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\begin{align*}&#10;B_m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56" y="2774944"/>
            <a:ext cx="327020" cy="19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\begin{align*}&#10;E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66" y="3424742"/>
            <a:ext cx="199959" cy="18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\begin{align*}&#10;\eta_{B_1}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22" y="1844824"/>
            <a:ext cx="248249" cy="13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8" descr="\begin{align*}&#10;\eta_{B_m}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20" y="2653157"/>
            <a:ext cx="333696" cy="1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 descr="\begin{align*}&#10;U^{\mathcal{L}}&#10;\end{align*}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297" y="2776810"/>
            <a:ext cx="391809" cy="2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\begin{align*}&#10;\cdots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7070" y="2365375"/>
            <a:ext cx="237143" cy="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\begin{align*}&#10;\mathcal{L}_{A' \to B_1 \cdots B_m}&#10;\end{align*}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5307"/>
            <a:ext cx="1174806" cy="21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546170" y="4247545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\begin{align*}&#10;(n, E_{AB_1}, \cdots, E_{AB_m}, K_{AB_1}, \cdots, K_{AB_m}, \epsilon)&#10;\end{align*}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3" y="4335152"/>
            <a:ext cx="5185593" cy="29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正方形/長方形 82"/>
          <p:cNvSpPr/>
          <p:nvPr/>
        </p:nvSpPr>
        <p:spPr>
          <a:xfrm>
            <a:off x="280062" y="4221088"/>
            <a:ext cx="6607533" cy="5145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61390" y="4859444"/>
            <a:ext cx="87534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Protocol generating                   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-use of quantum channel and unlimited LOCC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5169" y="1387170"/>
            <a:ext cx="277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pure-loss linear optical QBC</a:t>
            </a:r>
            <a:endParaRPr kumimoji="1" lang="ja-JP" altLang="en-US" dirty="0"/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3011137" y="2357232"/>
            <a:ext cx="443849" cy="287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\begin{align*}&#10;\eta_{B_i}&#10;\end{align*}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67" y="1563146"/>
            <a:ext cx="360040" cy="19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6458664" y="1433336"/>
            <a:ext cx="2312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power transmittance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from </a:t>
            </a:r>
            <a:r>
              <a:rPr kumimoji="1" lang="en-US" altLang="ja-JP" i="1" dirty="0" smtClean="0"/>
              <a:t>A</a:t>
            </a:r>
            <a:r>
              <a:rPr kumimoji="1" lang="en-US" altLang="ja-JP" dirty="0" smtClean="0"/>
              <a:t>’ to </a:t>
            </a:r>
            <a:r>
              <a:rPr kumimoji="1" lang="en-US" altLang="ja-JP" i="1" dirty="0" smtClean="0"/>
              <a:t>B</a:t>
            </a:r>
            <a:r>
              <a:rPr kumimoji="1" lang="en-US" altLang="ja-JP" i="1" baseline="-25000" dirty="0" smtClean="0"/>
              <a:t>i</a:t>
            </a:r>
            <a:endParaRPr kumimoji="1" lang="ja-JP" altLang="en-US" i="1" baseline="-25000" dirty="0"/>
          </a:p>
        </p:txBody>
      </p:sp>
      <p:pic>
        <p:nvPicPr>
          <p:cNvPr id="7172" name="Picture 4" descr="\begin{align*}&#10;|0\rangle&#10;\end{align*}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69" y="2259660"/>
            <a:ext cx="216024" cy="2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直線矢印コネクタ 39"/>
          <p:cNvCxnSpPr/>
          <p:nvPr/>
        </p:nvCxnSpPr>
        <p:spPr>
          <a:xfrm>
            <a:off x="5222067" y="3781799"/>
            <a:ext cx="553624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8" descr="\begin{align*}&#10;\cdots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5950" y="3505309"/>
            <a:ext cx="237143" cy="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中かっこ 6"/>
          <p:cNvSpPr/>
          <p:nvPr/>
        </p:nvSpPr>
        <p:spPr>
          <a:xfrm>
            <a:off x="5882516" y="3133727"/>
            <a:ext cx="153701" cy="720080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3002196" y="3781799"/>
            <a:ext cx="443849" cy="287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\begin{align*}&#10;|0\rangle&#10;\end{align*}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51" y="3679908"/>
            <a:ext cx="216024" cy="2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\begin{align*}&#10;\cdots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7422" y="2950534"/>
            <a:ext cx="421636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\begin{align*}&#10;\Phi_{AB}&#10;\end{align*}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30" y="5973531"/>
            <a:ext cx="541710" cy="24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テキスト ボックス 48"/>
          <p:cNvSpPr txBox="1"/>
          <p:nvPr/>
        </p:nvSpPr>
        <p:spPr>
          <a:xfrm>
            <a:off x="6105872" y="5920453"/>
            <a:ext cx="3038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: maximally entangled state</a:t>
            </a:r>
          </a:p>
        </p:txBody>
      </p:sp>
      <p:pic>
        <p:nvPicPr>
          <p:cNvPr id="50" name="Picture 8" descr="\begin{align*}&#10;\gamma_{AB}&#10;\end{align*}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30" y="6342311"/>
            <a:ext cx="468609" cy="18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6237726" y="6223936"/>
            <a:ext cx="18256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: private state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5498879" y="5855831"/>
            <a:ext cx="3520947" cy="78493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4" name="Picture 6" descr="\begin{align*}&#10;||\omega_{AB_1 \dots B_m} - \tilde{\Phi}_{AB_1 \dots B_m}||_1 \le \epsilon&#10;\end{align*}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9" y="5523507"/>
            <a:ext cx="3658958" cy="33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\begin{align*}&#10;\tilde{\Phi}_{AB_1 \dots B_m} = \bigotimes_{i=1}^m \Phi_{AB_i}^{\otimes n E_{AB_i}} \otimes \gamma_{AB_i}^{\otimes n K_{AB_i}} &#10;\end{align*}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20" y="6084631"/>
            <a:ext cx="3768805" cy="64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\begin{align*}&#10;\omega_{AB_1 \dots B_m} &#10;\end{align*}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57" y="5003717"/>
            <a:ext cx="1033930" cy="17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result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1" y="1556792"/>
            <a:ext cx="815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Theorem</a:t>
            </a:r>
            <a:r>
              <a:rPr kumimoji="1" lang="en-US" altLang="ja-JP" sz="2400" dirty="0" smtClean="0"/>
              <a:t>: The LOCC-assisted unconstrained capacity region  of the pure-loss bosonic QBC                           is given by 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3628" y="3961546"/>
            <a:ext cx="656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for all non-empty             , where                               ,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                       and                           .    </a:t>
            </a:r>
            <a:endParaRPr kumimoji="1" lang="ja-JP" altLang="en-US" sz="2400" dirty="0"/>
          </a:p>
        </p:txBody>
      </p:sp>
      <p:pic>
        <p:nvPicPr>
          <p:cNvPr id="9" name="Picture 6" descr="\begin{align*}&#10;\mathcal{L}_{A' \to B_1 \cdots B_m}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32" y="2072676"/>
            <a:ext cx="1324363" cy="24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\begin{align*}&#10;\sum_{B_i \in \mathcal{T}} E_{AB_i} + K_{AB_i} \le &#10;\log_2 \left( &#10;\frac{1-\eta_{\overline{\mathcal{T}}}}{&#10;1-\eta_{\mathcal{B}}} &#10;\right)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48" y="2709191"/>
            <a:ext cx="4543435" cy="79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\begin{align*}&#10;\eta_\mathcal{B} = \sum_{i=1}^m \eta_{B_i}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588296"/>
            <a:ext cx="1227932" cy="63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\begin{align*}&#10;\mathcal{T} \subseteq \mathcal{B}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189" y="4138630"/>
            <a:ext cx="569699" cy="1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\begin{align*}&#10;\mathcal{B} = \{B_1, \cdots ,B_m \}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12697"/>
            <a:ext cx="1716692" cy="21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\begin{align*}&#10;\eta_{\overline{\mathcal{T}}} &#10;= \sum_{B_i \in \overline{\mathcal{T}}} \eta_{B_i}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1362765" cy="5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402799" y="1484784"/>
            <a:ext cx="8424936" cy="396043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8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1-to-2 QBC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8323" y="3532366"/>
            <a:ext cx="214925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Capacity region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8323" y="893529"/>
            <a:ext cx="588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1-to-2 pure-loss quantum broadcast channel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558324" y="893528"/>
            <a:ext cx="5881686" cy="46166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3321986" y="2175971"/>
            <a:ext cx="20638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3637396" y="2014703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3754784" y="1892131"/>
            <a:ext cx="0" cy="121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4546122" y="1997451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4663509" y="1874879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12" descr="\begin{align*}&#10;\hat{f}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63" y="1578132"/>
            <a:ext cx="106765" cy="22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\begin{align*}&#10;\hat{g}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30" y="1623670"/>
            <a:ext cx="98616" cy="18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 descr="\begin{align*}&#10;\eta_B + \eta_C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02" y="2578033"/>
            <a:ext cx="641065" cy="14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直線矢印コネクタ 55"/>
          <p:cNvCxnSpPr/>
          <p:nvPr/>
        </p:nvCxnSpPr>
        <p:spPr>
          <a:xfrm flipH="1" flipV="1">
            <a:off x="4832799" y="2306543"/>
            <a:ext cx="216023" cy="2293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18" descr="\begin{align*}&#10;\frac{\eta_B}{\eta_B + \eta_C}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70" y="2502103"/>
            <a:ext cx="673950" cy="3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\begin{align*}&#10;\hat{a}'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87" y="2065615"/>
            <a:ext cx="145389" cy="1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\begin{align*}&#10;\hat{b}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76" y="2050879"/>
            <a:ext cx="83921" cy="2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\begin{align*}&#10;\hat{c}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69" y="3176111"/>
            <a:ext cx="87338" cy="1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\begin{align*}&#10;\hat{e}&#10;\end{align*}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76" y="3182508"/>
            <a:ext cx="83760" cy="1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直線矢印コネクタ 61"/>
          <p:cNvCxnSpPr/>
          <p:nvPr/>
        </p:nvCxnSpPr>
        <p:spPr>
          <a:xfrm flipV="1">
            <a:off x="3415833" y="2256918"/>
            <a:ext cx="222711" cy="2340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" descr="\begin{align*}&#10;\hat{a}''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51" y="1997451"/>
            <a:ext cx="184483" cy="1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グループ化 64"/>
          <p:cNvGrpSpPr/>
          <p:nvPr/>
        </p:nvGrpSpPr>
        <p:grpSpPr>
          <a:xfrm>
            <a:off x="611560" y="2077866"/>
            <a:ext cx="1904929" cy="1154696"/>
            <a:chOff x="1602954" y="1712279"/>
            <a:chExt cx="1904929" cy="1154696"/>
          </a:xfrm>
        </p:grpSpPr>
        <p:cxnSp>
          <p:nvCxnSpPr>
            <p:cNvPr id="66" name="直線コネクタ 65"/>
            <p:cNvCxnSpPr/>
            <p:nvPr/>
          </p:nvCxnSpPr>
          <p:spPr>
            <a:xfrm>
              <a:off x="1980317" y="2013554"/>
              <a:ext cx="30760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正方形/長方形 66"/>
            <p:cNvSpPr/>
            <p:nvPr/>
          </p:nvSpPr>
          <p:spPr>
            <a:xfrm>
              <a:off x="2295728" y="1773771"/>
              <a:ext cx="549436" cy="4795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8" name="直線コネクタ 67"/>
            <p:cNvCxnSpPr/>
            <p:nvPr/>
          </p:nvCxnSpPr>
          <p:spPr>
            <a:xfrm>
              <a:off x="2843057" y="1890891"/>
              <a:ext cx="307605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2847867" y="2146895"/>
              <a:ext cx="307605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H="1">
              <a:off x="2568742" y="2252109"/>
              <a:ext cx="3408" cy="293096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70"/>
            <p:cNvSpPr txBox="1"/>
            <p:nvPr/>
          </p:nvSpPr>
          <p:spPr>
            <a:xfrm>
              <a:off x="3198183" y="171227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B</a:t>
              </a:r>
              <a:endParaRPr kumimoji="1" lang="ja-JP" altLang="en-US" i="1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1602954" y="1799193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A’</a:t>
              </a:r>
              <a:endParaRPr kumimoji="1" lang="ja-JP" altLang="en-US" i="1" dirty="0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3198183" y="197121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C</a:t>
              </a:r>
              <a:endParaRPr kumimoji="1" lang="ja-JP" altLang="en-US" i="1" dirty="0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2413285" y="249764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E</a:t>
              </a:r>
              <a:endParaRPr kumimoji="1" lang="ja-JP" altLang="en-US" i="1" dirty="0"/>
            </a:p>
          </p:txBody>
        </p:sp>
        <p:pic>
          <p:nvPicPr>
            <p:cNvPr id="75" name="Picture 12" descr="\begin{align*}&#10;U^{\mathcal{L}}&#10;\end{align*}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246" y="1878435"/>
              <a:ext cx="391809" cy="290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6" name="Picture 5" descr="\begin{align*}&#10;\mathcal{L}_{A' \to BC}&#10;\end{align*}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4" y="1596554"/>
            <a:ext cx="925848" cy="2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\begin{align*}&#10;E_{AB} + K_{AB}  \le  &#10;\log_2 \frac{1-\eta_C}{1-\eta_B-\eta_C}&#10;\end{align*}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2" y="4227937"/>
            <a:ext cx="3100555" cy="4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\begin{align*}&#10;E_{AC} + K_{AC}  \le  &#10;\log_2 \frac{1-\eta_B}{1-\eta_B-\eta_C}&#10;\end{align*}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3" y="5063757"/>
            <a:ext cx="3060173" cy="49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\begin{align*}&#10;E_{AB} + K_{AB} + E_{AC} + K_{AC}  \le &#10;\log_2 \frac{1}{1-\eta_B-\eta_C}&#10;\end{align*}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2" y="5825129"/>
            <a:ext cx="4810412" cy="52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\begin{align*}&#10;\{ \eta_B, \eta_C \}&#10;\end{align*}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73" y="1578132"/>
            <a:ext cx="828217" cy="22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左中かっこ 9"/>
          <p:cNvSpPr/>
          <p:nvPr/>
        </p:nvSpPr>
        <p:spPr>
          <a:xfrm>
            <a:off x="353956" y="4248899"/>
            <a:ext cx="241777" cy="215025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3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13" y="2618925"/>
            <a:ext cx="3515179" cy="344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1-to-2 QBC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8323" y="3532366"/>
            <a:ext cx="214925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Capacity region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8323" y="893529"/>
            <a:ext cx="588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1-to-2 pure-loss quantum broadcast channel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558324" y="893528"/>
            <a:ext cx="5881686" cy="46166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3321986" y="2175971"/>
            <a:ext cx="20638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3637396" y="2014703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3754784" y="1892131"/>
            <a:ext cx="0" cy="121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4546122" y="1997451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4663509" y="1874879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12" descr="\begin{align*}&#10;\hat{f}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63" y="1578132"/>
            <a:ext cx="106765" cy="22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\begin{align*}&#10;\hat{g}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30" y="1623670"/>
            <a:ext cx="98616" cy="18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 descr="\begin{align*}&#10;\eta_B + \eta_C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02" y="2578033"/>
            <a:ext cx="641065" cy="14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直線矢印コネクタ 55"/>
          <p:cNvCxnSpPr/>
          <p:nvPr/>
        </p:nvCxnSpPr>
        <p:spPr>
          <a:xfrm flipH="1" flipV="1">
            <a:off x="4832799" y="2306543"/>
            <a:ext cx="216023" cy="2293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18" descr="\begin{align*}&#10;\frac{\eta_B}{\eta_B + \eta_C}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70" y="2502103"/>
            <a:ext cx="673950" cy="3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\begin{align*}&#10;\hat{a}'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87" y="2065615"/>
            <a:ext cx="145389" cy="1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\begin{align*}&#10;\hat{b}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76" y="2050879"/>
            <a:ext cx="83921" cy="2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\begin{align*}&#10;\hat{c}&#10;\end{align*}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69" y="3176111"/>
            <a:ext cx="87338" cy="1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\begin{align*}&#10;\hat{e}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76" y="3182508"/>
            <a:ext cx="83760" cy="1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直線矢印コネクタ 61"/>
          <p:cNvCxnSpPr/>
          <p:nvPr/>
        </p:nvCxnSpPr>
        <p:spPr>
          <a:xfrm flipV="1">
            <a:off x="3415833" y="2256918"/>
            <a:ext cx="222711" cy="2340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" descr="\begin{align*}&#10;\hat{a}''&#10;\end{align*}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51" y="1997451"/>
            <a:ext cx="184483" cy="1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グループ化 64"/>
          <p:cNvGrpSpPr/>
          <p:nvPr/>
        </p:nvGrpSpPr>
        <p:grpSpPr>
          <a:xfrm>
            <a:off x="611560" y="2077866"/>
            <a:ext cx="1904929" cy="1154696"/>
            <a:chOff x="1602954" y="1712279"/>
            <a:chExt cx="1904929" cy="1154696"/>
          </a:xfrm>
        </p:grpSpPr>
        <p:cxnSp>
          <p:nvCxnSpPr>
            <p:cNvPr id="66" name="直線コネクタ 65"/>
            <p:cNvCxnSpPr/>
            <p:nvPr/>
          </p:nvCxnSpPr>
          <p:spPr>
            <a:xfrm>
              <a:off x="1980317" y="2013554"/>
              <a:ext cx="30760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正方形/長方形 66"/>
            <p:cNvSpPr/>
            <p:nvPr/>
          </p:nvSpPr>
          <p:spPr>
            <a:xfrm>
              <a:off x="2295728" y="1773771"/>
              <a:ext cx="549436" cy="4795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8" name="直線コネクタ 67"/>
            <p:cNvCxnSpPr/>
            <p:nvPr/>
          </p:nvCxnSpPr>
          <p:spPr>
            <a:xfrm>
              <a:off x="2843057" y="1890891"/>
              <a:ext cx="307605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2847867" y="2146895"/>
              <a:ext cx="307605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H="1">
              <a:off x="2568742" y="2252109"/>
              <a:ext cx="3408" cy="293096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70"/>
            <p:cNvSpPr txBox="1"/>
            <p:nvPr/>
          </p:nvSpPr>
          <p:spPr>
            <a:xfrm>
              <a:off x="3198183" y="171227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B</a:t>
              </a:r>
              <a:endParaRPr kumimoji="1" lang="ja-JP" altLang="en-US" i="1" dirty="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1602954" y="1799193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A’</a:t>
              </a:r>
              <a:endParaRPr kumimoji="1" lang="ja-JP" altLang="en-US" i="1" dirty="0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3198183" y="197121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C</a:t>
              </a:r>
              <a:endParaRPr kumimoji="1" lang="ja-JP" altLang="en-US" i="1" dirty="0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2413285" y="249764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E</a:t>
              </a:r>
              <a:endParaRPr kumimoji="1" lang="ja-JP" altLang="en-US" i="1" dirty="0"/>
            </a:p>
          </p:txBody>
        </p:sp>
        <p:pic>
          <p:nvPicPr>
            <p:cNvPr id="75" name="Picture 12" descr="\begin{align*}&#10;U^{\mathcal{L}}&#10;\end{align*}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246" y="1878435"/>
              <a:ext cx="391809" cy="290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6" name="Picture 5" descr="\begin{align*}&#10;\mathcal{L}_{A' \to BC}&#10;\end{align*}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4" y="1596554"/>
            <a:ext cx="925848" cy="2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" descr="\begin{align*}&#10;E_{AB} + K_{AB}  \le  &#10;\log_2 \frac{1-\eta_C}{1-\eta_B-\eta_C}&#10;\end{align*}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2" y="4227937"/>
            <a:ext cx="3100555" cy="4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\begin{align*}&#10;E_{AC} + K_{AC}  \le  &#10;\log_2 \frac{1-\eta_B}{1-\eta_B-\eta_C}&#10;\end{align*}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3" y="5063757"/>
            <a:ext cx="3060173" cy="49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\begin{align*}&#10;E_{AB} + K_{AB} + E_{AC} + K_{AC}  \le &#10;\log_2 \frac{1}{1-\eta_B-\eta_C}&#10;\end{align*}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2" y="5825129"/>
            <a:ext cx="4810412" cy="52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\begin{align*}&#10;\{ \eta_B, \eta_C \}&#10;\end{align*}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73" y="1578132"/>
            <a:ext cx="828217" cy="22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左中かっこ 9"/>
          <p:cNvSpPr/>
          <p:nvPr/>
        </p:nvSpPr>
        <p:spPr>
          <a:xfrm>
            <a:off x="353956" y="4248899"/>
            <a:ext cx="241777" cy="215025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868" name="Picture 4" descr="\begin{align*}&#10;\eta_B = 0.2, \, \eta_C = 0.3&#10;\end{align*}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09" y="3254185"/>
            <a:ext cx="2236395" cy="2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直線矢印コネクタ 43"/>
          <p:cNvCxnSpPr/>
          <p:nvPr/>
        </p:nvCxnSpPr>
        <p:spPr>
          <a:xfrm flipV="1">
            <a:off x="6228184" y="4862055"/>
            <a:ext cx="360040" cy="139413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853148" y="6256187"/>
            <a:ext cx="2196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Timesharing bound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132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3528" y="8709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Proof outline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97291" y="1696641"/>
            <a:ext cx="6605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sz="2800" dirty="0" smtClean="0"/>
              <a:t>Achievability (1-to-2 QBC)</a:t>
            </a:r>
          </a:p>
          <a:p>
            <a:pPr marL="514350" indent="-514350">
              <a:buAutoNum type="arabicPeriod"/>
            </a:pPr>
            <a:endParaRPr lang="en-US" altLang="ja-JP" sz="2800" dirty="0" smtClean="0"/>
          </a:p>
          <a:p>
            <a:pPr marL="514350" indent="-514350">
              <a:buAutoNum type="arabicPeriod"/>
            </a:pPr>
            <a:r>
              <a:rPr lang="en-US" altLang="ja-JP" sz="2800" dirty="0" smtClean="0"/>
              <a:t>Converse (1-to-2 QBC)</a:t>
            </a:r>
          </a:p>
          <a:p>
            <a:pPr marL="514350" indent="-514350">
              <a:buAutoNum type="arabicPeriod"/>
            </a:pPr>
            <a:endParaRPr lang="en-US" altLang="ja-JP" sz="2800" dirty="0"/>
          </a:p>
          <a:p>
            <a:pPr marL="514350" indent="-514350">
              <a:buAutoNum type="arabicPeriod"/>
            </a:pPr>
            <a:r>
              <a:rPr lang="en-US" altLang="ja-JP" sz="2800" dirty="0" smtClean="0"/>
              <a:t>Generalization to 1-to-</a:t>
            </a:r>
            <a:r>
              <a:rPr lang="en-US" altLang="ja-JP" sz="2800" i="1" dirty="0" smtClean="0"/>
              <a:t>m</a:t>
            </a:r>
            <a:r>
              <a:rPr lang="en-US" altLang="ja-JP" sz="2800" dirty="0" smtClean="0"/>
              <a:t> arbitrary linear optics network</a:t>
            </a:r>
          </a:p>
        </p:txBody>
      </p:sp>
    </p:spTree>
    <p:extLst>
      <p:ext uri="{BB962C8B-B14F-4D97-AF65-F5344CB8AC3E}">
        <p14:creationId xmlns:p14="http://schemas.microsoft.com/office/powerpoint/2010/main" val="22459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Achievability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2838" y="1442393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</a:t>
            </a:r>
            <a:r>
              <a:rPr kumimoji="1" lang="en-US" altLang="ja-JP" sz="2000" dirty="0" smtClean="0"/>
              <a:t>rotocol to merge a copy of distributed states via LOCC.  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2193" y="4641935"/>
            <a:ext cx="31265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Resource gain/consumption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2838" y="980728"/>
            <a:ext cx="267297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Tool: </a:t>
            </a:r>
            <a:r>
              <a:rPr kumimoji="1" lang="en-US" altLang="ja-JP" sz="2400" dirty="0" smtClean="0"/>
              <a:t>State merging</a:t>
            </a:r>
            <a:endParaRPr kumimoji="1" lang="ja-JP" altLang="en-US" sz="2400" i="1" baseline="-25000" dirty="0"/>
          </a:p>
        </p:txBody>
      </p:sp>
      <p:pic>
        <p:nvPicPr>
          <p:cNvPr id="9218" name="Picture 2" descr="\begin{align*}&#10;\rho_{AB}^{\otimes n}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94" y="3468358"/>
            <a:ext cx="577898" cy="3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begin{align*}&#10;\rho_{AA'}^{\otimes n}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94" y="3468358"/>
            <a:ext cx="648072" cy="3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右矢印 13"/>
          <p:cNvSpPr/>
          <p:nvPr/>
        </p:nvSpPr>
        <p:spPr>
          <a:xfrm>
            <a:off x="3912168" y="2194899"/>
            <a:ext cx="648072" cy="54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216" name="グループ化 9215"/>
          <p:cNvGrpSpPr/>
          <p:nvPr/>
        </p:nvGrpSpPr>
        <p:grpSpPr>
          <a:xfrm>
            <a:off x="5272766" y="2668122"/>
            <a:ext cx="579640" cy="182610"/>
            <a:chOff x="4486701" y="2403333"/>
            <a:chExt cx="579640" cy="182610"/>
          </a:xfrm>
        </p:grpSpPr>
        <p:sp>
          <p:nvSpPr>
            <p:cNvPr id="34" name="円/楕円 33"/>
            <p:cNvSpPr/>
            <p:nvPr/>
          </p:nvSpPr>
          <p:spPr>
            <a:xfrm>
              <a:off x="4486701" y="2403333"/>
              <a:ext cx="186665" cy="1809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>
              <a:stCxn id="34" idx="6"/>
            </p:cNvCxnSpPr>
            <p:nvPr/>
          </p:nvCxnSpPr>
          <p:spPr>
            <a:xfrm flipV="1">
              <a:off x="4673366" y="2493820"/>
              <a:ext cx="220624" cy="1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円/楕円 35"/>
            <p:cNvSpPr/>
            <p:nvPr/>
          </p:nvSpPr>
          <p:spPr>
            <a:xfrm>
              <a:off x="4879676" y="2404968"/>
              <a:ext cx="186665" cy="1809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647337" y="2899919"/>
            <a:ext cx="926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Alice</a:t>
            </a:r>
            <a:endParaRPr kumimoji="1" lang="ja-JP" altLang="en-US" sz="2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477849" y="2882202"/>
            <a:ext cx="77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Bob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89990" y="2915904"/>
            <a:ext cx="84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Alice</a:t>
            </a:r>
            <a:endParaRPr kumimoji="1" lang="ja-JP" altLang="en-US" sz="2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032220" y="2875006"/>
            <a:ext cx="821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Bob</a:t>
            </a:r>
            <a:endParaRPr kumimoji="1" lang="ja-JP" altLang="en-US" sz="24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481451" y="836712"/>
            <a:ext cx="462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Horodecki, Oppenheim, Winter, Nature 436, 673 (2005), </a:t>
            </a:r>
            <a:r>
              <a:rPr lang="en-US" altLang="ja-JP" sz="1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altLang="ja-JP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Math. Phys. 136, 107 (2007).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797510" y="2803469"/>
            <a:ext cx="87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LOCC  </a:t>
            </a:r>
            <a:endParaRPr kumimoji="1" lang="ja-JP" altLang="en-US" sz="2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9586" y="5137437"/>
            <a:ext cx="2584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If                     is positive </a:t>
            </a:r>
            <a:endParaRPr kumimoji="1" lang="ja-JP" altLang="en-US" sz="2000" dirty="0"/>
          </a:p>
        </p:txBody>
      </p:sp>
      <p:pic>
        <p:nvPicPr>
          <p:cNvPr id="9224" name="Picture 8" descr="\begin{align*}&#10;H(B|A)_\rho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25" y="5243905"/>
            <a:ext cx="948014" cy="25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右矢印 9216"/>
          <p:cNvSpPr/>
          <p:nvPr/>
        </p:nvSpPr>
        <p:spPr>
          <a:xfrm>
            <a:off x="3253694" y="5224600"/>
            <a:ext cx="311754" cy="259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806768" y="5137437"/>
            <a:ext cx="486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consuming                        bits of entanglement </a:t>
            </a:r>
            <a:endParaRPr kumimoji="1" lang="ja-JP" altLang="en-US" sz="2000" dirty="0"/>
          </a:p>
        </p:txBody>
      </p:sp>
      <p:pic>
        <p:nvPicPr>
          <p:cNvPr id="9226" name="Picture 10" descr="\begin{align*}&#10;nH(B|A)_\rho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34" y="5233146"/>
            <a:ext cx="1189364" cy="28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テキスト ボックス 63"/>
          <p:cNvSpPr txBox="1"/>
          <p:nvPr/>
        </p:nvSpPr>
        <p:spPr>
          <a:xfrm>
            <a:off x="494439" y="5691143"/>
            <a:ext cx="2679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If                     is negative</a:t>
            </a:r>
            <a:endParaRPr kumimoji="1" lang="ja-JP" altLang="en-US" sz="2000" dirty="0"/>
          </a:p>
        </p:txBody>
      </p:sp>
      <p:pic>
        <p:nvPicPr>
          <p:cNvPr id="65" name="Picture 8" descr="\begin{align*}&#10;H(B|A)_\rho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8" y="5797611"/>
            <a:ext cx="948014" cy="25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右矢印 65"/>
          <p:cNvSpPr/>
          <p:nvPr/>
        </p:nvSpPr>
        <p:spPr>
          <a:xfrm>
            <a:off x="3268547" y="5778306"/>
            <a:ext cx="311754" cy="259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843350" y="5727098"/>
            <a:ext cx="486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generating                         bits of entanglement </a:t>
            </a:r>
            <a:endParaRPr kumimoji="1" lang="ja-JP" altLang="en-US" sz="2000" dirty="0"/>
          </a:p>
        </p:txBody>
      </p:sp>
      <p:pic>
        <p:nvPicPr>
          <p:cNvPr id="9228" name="Picture 12" descr="\begin{align*}&#10;-nH(B|A)_\rho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42" y="5832511"/>
            <a:ext cx="1280462" cy="26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正方形/長方形 9218"/>
          <p:cNvSpPr/>
          <p:nvPr/>
        </p:nvSpPr>
        <p:spPr>
          <a:xfrm>
            <a:off x="3758759" y="5753993"/>
            <a:ext cx="501557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右矢印 69"/>
          <p:cNvSpPr/>
          <p:nvPr/>
        </p:nvSpPr>
        <p:spPr>
          <a:xfrm>
            <a:off x="4923006" y="6286340"/>
            <a:ext cx="240951" cy="221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269228" y="6197242"/>
            <a:ext cx="270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distilling entanglement</a:t>
            </a:r>
            <a:endParaRPr kumimoji="1" lang="ja-JP" altLang="en-US" sz="2000" dirty="0"/>
          </a:p>
        </p:txBody>
      </p:sp>
      <p:sp>
        <p:nvSpPr>
          <p:cNvPr id="9221" name="フリーフォーム 9220"/>
          <p:cNvSpPr/>
          <p:nvPr/>
        </p:nvSpPr>
        <p:spPr>
          <a:xfrm>
            <a:off x="5931454" y="2824560"/>
            <a:ext cx="1235018" cy="135536"/>
          </a:xfrm>
          <a:custGeom>
            <a:avLst/>
            <a:gdLst>
              <a:gd name="connsiteX0" fmla="*/ 555812 w 555812"/>
              <a:gd name="connsiteY0" fmla="*/ 0 h 171973"/>
              <a:gd name="connsiteX1" fmla="*/ 313765 w 555812"/>
              <a:gd name="connsiteY1" fmla="*/ 170329 h 171973"/>
              <a:gd name="connsiteX2" fmla="*/ 0 w 555812"/>
              <a:gd name="connsiteY2" fmla="*/ 71717 h 17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812" h="171973">
                <a:moveTo>
                  <a:pt x="555812" y="0"/>
                </a:moveTo>
                <a:cubicBezTo>
                  <a:pt x="481106" y="79188"/>
                  <a:pt x="406400" y="158376"/>
                  <a:pt x="313765" y="170329"/>
                </a:cubicBezTo>
                <a:cubicBezTo>
                  <a:pt x="221130" y="182282"/>
                  <a:pt x="110565" y="126999"/>
                  <a:pt x="0" y="71717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058114" y="6482356"/>
            <a:ext cx="30243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conditional quantum entropy</a:t>
            </a:r>
          </a:p>
        </p:txBody>
      </p:sp>
      <p:pic>
        <p:nvPicPr>
          <p:cNvPr id="9230" name="Picture 14" descr="\begin{align*}&#10;H(A|B)_\rho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9" y="6547034"/>
            <a:ext cx="806018" cy="2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円/楕円 55"/>
          <p:cNvSpPr/>
          <p:nvPr/>
        </p:nvSpPr>
        <p:spPr>
          <a:xfrm>
            <a:off x="1127538" y="2734929"/>
            <a:ext cx="186665" cy="1809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>
            <a:stCxn id="56" idx="6"/>
            <a:endCxn id="60" idx="2"/>
          </p:cNvCxnSpPr>
          <p:nvPr/>
        </p:nvCxnSpPr>
        <p:spPr>
          <a:xfrm flipV="1">
            <a:off x="1314203" y="2814863"/>
            <a:ext cx="1216857" cy="1055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/楕円 59"/>
          <p:cNvSpPr/>
          <p:nvPr/>
        </p:nvSpPr>
        <p:spPr>
          <a:xfrm>
            <a:off x="2531060" y="2724375"/>
            <a:ext cx="186665" cy="1809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1937897" y="2410580"/>
            <a:ext cx="0" cy="74279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6548963" y="2469466"/>
            <a:ext cx="0" cy="79566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円/楕円 89"/>
          <p:cNvSpPr/>
          <p:nvPr/>
        </p:nvSpPr>
        <p:spPr>
          <a:xfrm>
            <a:off x="1833987" y="2082352"/>
            <a:ext cx="186665" cy="18097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コネクタ 90"/>
          <p:cNvCxnSpPr>
            <a:stCxn id="56" idx="7"/>
            <a:endCxn id="90" idx="3"/>
          </p:cNvCxnSpPr>
          <p:nvPr/>
        </p:nvCxnSpPr>
        <p:spPr>
          <a:xfrm flipV="1">
            <a:off x="1286867" y="2236824"/>
            <a:ext cx="574456" cy="52460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60" idx="1"/>
            <a:endCxn id="90" idx="5"/>
          </p:cNvCxnSpPr>
          <p:nvPr/>
        </p:nvCxnSpPr>
        <p:spPr>
          <a:xfrm flipH="1" flipV="1">
            <a:off x="1993316" y="2236824"/>
            <a:ext cx="565080" cy="51405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/>
          <p:cNvSpPr txBox="1"/>
          <p:nvPr/>
        </p:nvSpPr>
        <p:spPr>
          <a:xfrm>
            <a:off x="2055631" y="1842850"/>
            <a:ext cx="387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R</a:t>
            </a:r>
            <a:endParaRPr kumimoji="1" lang="ja-JP" altLang="en-US" sz="2400" i="1" dirty="0"/>
          </a:p>
        </p:txBody>
      </p:sp>
      <p:pic>
        <p:nvPicPr>
          <p:cNvPr id="8194" name="Picture 2" descr="\begin{align*}&#10;|\psi\rangle_{RAB}^{\otimes n}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46" y="3763665"/>
            <a:ext cx="918973" cy="3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円/楕円 99"/>
          <p:cNvSpPr/>
          <p:nvPr/>
        </p:nvSpPr>
        <p:spPr>
          <a:xfrm>
            <a:off x="6399081" y="2103581"/>
            <a:ext cx="186665" cy="18097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コネクタ 100"/>
          <p:cNvCxnSpPr>
            <a:stCxn id="34" idx="7"/>
            <a:endCxn id="100" idx="3"/>
          </p:cNvCxnSpPr>
          <p:nvPr/>
        </p:nvCxnSpPr>
        <p:spPr>
          <a:xfrm flipV="1">
            <a:off x="5432095" y="2258053"/>
            <a:ext cx="994322" cy="43657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36" idx="7"/>
            <a:endCxn id="100" idx="4"/>
          </p:cNvCxnSpPr>
          <p:nvPr/>
        </p:nvCxnSpPr>
        <p:spPr>
          <a:xfrm flipV="1">
            <a:off x="5825070" y="2284556"/>
            <a:ext cx="667344" cy="41170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テキスト ボックス 105"/>
          <p:cNvSpPr txBox="1"/>
          <p:nvPr/>
        </p:nvSpPr>
        <p:spPr>
          <a:xfrm>
            <a:off x="6622924" y="1872748"/>
            <a:ext cx="387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R</a:t>
            </a:r>
            <a:endParaRPr kumimoji="1" lang="ja-JP" altLang="en-US" sz="2400" i="1" dirty="0"/>
          </a:p>
        </p:txBody>
      </p:sp>
      <p:sp>
        <p:nvSpPr>
          <p:cNvPr id="9236" name="大かっこ 9235"/>
          <p:cNvSpPr/>
          <p:nvPr/>
        </p:nvSpPr>
        <p:spPr>
          <a:xfrm>
            <a:off x="2519686" y="3732657"/>
            <a:ext cx="1265092" cy="416423"/>
          </a:xfrm>
          <a:prstGeom prst="bracketPair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大かっこ 110"/>
          <p:cNvSpPr/>
          <p:nvPr/>
        </p:nvSpPr>
        <p:spPr>
          <a:xfrm>
            <a:off x="7186039" y="3732657"/>
            <a:ext cx="1265092" cy="416423"/>
          </a:xfrm>
          <a:prstGeom prst="bracketPair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6" name="Picture 4" descr="\begin{align*}&#10;|\psi\rangle_{RAA'}^{\otimes n}&#10;\end{align*}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726" y="3763665"/>
            <a:ext cx="975717" cy="35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Achievability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72721" y="2558342"/>
            <a:ext cx="66647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Achievable rate region of entanglement distillation</a:t>
            </a:r>
            <a:endParaRPr kumimoji="1" lang="ja-JP" altLang="en-US" sz="2400" dirty="0"/>
          </a:p>
        </p:txBody>
      </p:sp>
      <p:pic>
        <p:nvPicPr>
          <p:cNvPr id="18444" name="Picture 12" descr="\begin{align*}&#10;E_{AB} \le -H(B|AC)_\phi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84" y="3692761"/>
            <a:ext cx="2184610" cy="2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\begin{align*}&#10;E_{BC} \le -H(C|AB)_\phi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84" y="4406462"/>
            <a:ext cx="2077095" cy="24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\begin{align*}&#10;E_{AB} + E_{BC} \le -H(BC|A)_\phi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84" y="5168867"/>
            <a:ext cx="2932062" cy="25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左中かっこ 9220"/>
          <p:cNvSpPr/>
          <p:nvPr/>
        </p:nvSpPr>
        <p:spPr>
          <a:xfrm>
            <a:off x="874029" y="3540425"/>
            <a:ext cx="268664" cy="197680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24" name="直線矢印コネクタ 9223"/>
          <p:cNvCxnSpPr/>
          <p:nvPr/>
        </p:nvCxnSpPr>
        <p:spPr>
          <a:xfrm>
            <a:off x="4546437" y="3774850"/>
            <a:ext cx="122455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>
            <a:off x="4546437" y="4535455"/>
            <a:ext cx="122455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>
            <a:off x="4546436" y="5276058"/>
            <a:ext cx="122455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1" name="Picture 19" descr="\begin{align*}&#10;\log_2 \frac{1-\eta_C}{1-\eta_B-\eta_C}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90" y="3520490"/>
            <a:ext cx="1629111" cy="5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3" name="Picture 21" descr="\begin{align*}&#10;\log_2 \frac{1-\eta_B}{1-\eta_B-\eta_C}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69" y="4283924"/>
            <a:ext cx="1596242" cy="4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\begin{align*}&#10;-\log_2 (1-\eta_B-\eta_C)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110" y="5186968"/>
            <a:ext cx="2018418" cy="23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テキスト ボックス 89"/>
          <p:cNvSpPr txBox="1"/>
          <p:nvPr/>
        </p:nvSpPr>
        <p:spPr>
          <a:xfrm>
            <a:off x="875557" y="6056421"/>
            <a:ext cx="741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Note: since 1 </a:t>
            </a:r>
            <a:r>
              <a:rPr lang="en-US" altLang="ja-JP" dirty="0" err="1" smtClean="0"/>
              <a:t>ebit</a:t>
            </a:r>
            <a:r>
              <a:rPr lang="en-US" altLang="ja-JP" dirty="0" smtClean="0"/>
              <a:t> of entanglement can generate 1 </a:t>
            </a:r>
            <a:r>
              <a:rPr lang="en-US" altLang="ja-JP" dirty="0" err="1" smtClean="0"/>
              <a:t>pbit</a:t>
            </a:r>
            <a:r>
              <a:rPr lang="en-US" altLang="ja-JP" dirty="0" smtClean="0"/>
              <a:t> of secret key, the lhs can be modified as                                               etc. </a:t>
            </a:r>
            <a:endParaRPr kumimoji="1" lang="ja-JP" altLang="en-US" dirty="0"/>
          </a:p>
        </p:txBody>
      </p:sp>
      <p:pic>
        <p:nvPicPr>
          <p:cNvPr id="4098" name="Picture 2" descr="\begin{align*}&#10;N_S \to \infty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33" y="3384905"/>
            <a:ext cx="974588" cy="21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200802" y="867770"/>
            <a:ext cx="8813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- Send two-mode squeezed vacuum with average photon number </a:t>
            </a:r>
            <a:r>
              <a:rPr lang="en-US" altLang="ja-JP" sz="2400" i="1" dirty="0" smtClean="0"/>
              <a:t>N</a:t>
            </a:r>
            <a:r>
              <a:rPr lang="en-US" altLang="ja-JP" sz="2400" i="1" baseline="-25000" dirty="0" smtClean="0"/>
              <a:t>S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 smtClean="0"/>
              <a:t>   from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/>
              <a:t> to </a:t>
            </a:r>
            <a:r>
              <a:rPr lang="en-US" altLang="ja-JP" sz="2400" i="1" dirty="0" smtClean="0"/>
              <a:t>BC </a:t>
            </a:r>
            <a:r>
              <a:rPr lang="en-US" altLang="ja-JP" sz="2400" dirty="0" smtClean="0"/>
              <a:t>via 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 QBCs.</a:t>
            </a:r>
            <a:endParaRPr lang="en-US" altLang="ja-JP" sz="2400" i="1" dirty="0" smtClean="0"/>
          </a:p>
          <a:p>
            <a:r>
              <a:rPr lang="en-US" altLang="ja-JP" sz="2400" dirty="0" smtClean="0"/>
              <a:t>- State merging from </a:t>
            </a:r>
            <a:r>
              <a:rPr lang="en-US" altLang="ja-JP" sz="2400" i="1" dirty="0" smtClean="0"/>
              <a:t>BC</a:t>
            </a:r>
            <a:r>
              <a:rPr lang="en-US" altLang="ja-JP" sz="2400" dirty="0" smtClean="0"/>
              <a:t> to </a:t>
            </a:r>
            <a:r>
              <a:rPr lang="en-US" altLang="ja-JP" sz="2400" i="1" dirty="0" smtClean="0"/>
              <a:t>A</a:t>
            </a:r>
            <a:r>
              <a:rPr lang="en-US" altLang="ja-JP" sz="2400" dirty="0" smtClean="0"/>
              <a:t>.</a:t>
            </a:r>
          </a:p>
        </p:txBody>
      </p:sp>
      <p:pic>
        <p:nvPicPr>
          <p:cNvPr id="4100" name="Picture 4" descr="\begin{align*}&#10;E_{AB} \to E_{AB} + K_{AB}&#10;\end{align*}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83" y="6435640"/>
            <a:ext cx="2066862" cy="1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19" y="116632"/>
            <a:ext cx="876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Converse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926" y="1464524"/>
            <a:ext cx="7793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- Point-to-point capacity for the pure-loss bosonic channel</a:t>
            </a:r>
          </a:p>
          <a:p>
            <a:r>
              <a:rPr kumimoji="1" lang="en-US" altLang="ja-JP" sz="2400" dirty="0" smtClean="0"/>
              <a:t>   (relative entropy of entanglement (REE) upper bound)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1520" y="97571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Main tool</a:t>
            </a:r>
            <a:endParaRPr kumimoji="1" lang="ja-JP" altLang="en-US" sz="2400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93551" y="2324797"/>
            <a:ext cx="235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Pirandola, et al., </a:t>
            </a:r>
          </a:p>
          <a:p>
            <a:r>
              <a:rPr lang="en-US" altLang="ja-JP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arXiv:1510.08863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4654" y="5446463"/>
            <a:ext cx="8307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2. Calculation of the REE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- Linear optics network reconfiguration (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new observation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615407"/>
            <a:ext cx="874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Step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8405" y="4199086"/>
            <a:ext cx="620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</a:t>
            </a:r>
            <a:r>
              <a:rPr lang="en-US" altLang="ja-JP" sz="2400" dirty="0" smtClean="0"/>
              <a:t>. Extension to a quantum broadcast channel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20084" y="4654877"/>
            <a:ext cx="379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Seshadreesan, MT, Wilde, IEEE Trans. Inf. Theory 62, 2849 (2016)</a:t>
            </a:r>
          </a:p>
        </p:txBody>
      </p:sp>
      <p:pic>
        <p:nvPicPr>
          <p:cNvPr id="24" name="Picture 4" descr="\begin{align*}&#10;Q_2(\mathcal{L}), P_2(\mathcal{L}) \le &#10;\log_2 \frac{1}{1-\eta}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510309"/>
            <a:ext cx="3528392" cy="70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19" y="116632"/>
            <a:ext cx="817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Point-to-point channel (REE upper bound)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360643" y="783972"/>
            <a:ext cx="37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Pirandola, et al., arXiv:1510.08863</a:t>
            </a:r>
          </a:p>
        </p:txBody>
      </p:sp>
    </p:spTree>
    <p:extLst>
      <p:ext uri="{BB962C8B-B14F-4D97-AF65-F5344CB8AC3E}">
        <p14:creationId xmlns:p14="http://schemas.microsoft.com/office/powerpoint/2010/main" val="9205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19" y="116632"/>
            <a:ext cx="817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Point-to-point channel (REE upper bound)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360643" y="783972"/>
            <a:ext cx="37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Pirandola, et al., arXiv:1510.08863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87351" y="3557923"/>
            <a:ext cx="456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Bennett et al., Phys. Rev. A 76, 722 (1996)</a:t>
            </a:r>
          </a:p>
        </p:txBody>
      </p:sp>
      <p:pic>
        <p:nvPicPr>
          <p:cNvPr id="37" name="Picture 8" descr="\begin{align*}&#10;Q_2(\mathcal{L}), P_2(\mathcal{L}) \le \lim_{N_S \to \infty} E_R(A;B)_\phi&#10;\end{align*}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55" y="1628140"/>
            <a:ext cx="4719627" cy="48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\begin{align*}&#10;E_R(A;B)_\rho = &#10;\inf_{\sigma_{AB}\in\textrm{SEP}}D\left(\rho_{AB}\Vert \sigma_{AB} \right)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86" y="2401634"/>
            <a:ext cx="4122003" cy="39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1619672" y="4283804"/>
            <a:ext cx="516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Vedral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Plenio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Phys. Rev. A 57, 1619 (1998)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7810" y="1532051"/>
            <a:ext cx="128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1. Show</a:t>
            </a:r>
          </a:p>
        </p:txBody>
      </p:sp>
      <p:pic>
        <p:nvPicPr>
          <p:cNvPr id="1026" name="Picture 2" descr="\begin{align*}&#10;\phi_{AB} = \mathcal{L}_{A' \to B}(\Psi(N_S))&#10;\end{align*}&#10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11" y="2401634"/>
            <a:ext cx="2878460" cy="2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6948264" y="313225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TMSV with average photon number </a:t>
            </a:r>
            <a:r>
              <a:rPr lang="en-US" altLang="ja-JP" sz="1600" i="1" dirty="0" smtClean="0"/>
              <a:t>N</a:t>
            </a:r>
            <a:r>
              <a:rPr lang="en-US" altLang="ja-JP" sz="1600" i="1" baseline="-25000" dirty="0" smtClean="0"/>
              <a:t>S</a:t>
            </a:r>
            <a:endParaRPr kumimoji="1" lang="ja-JP" altLang="en-US" sz="1600" i="1" baseline="-25000" dirty="0"/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8022667" y="2758116"/>
            <a:ext cx="0" cy="4009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902693" y="3212976"/>
            <a:ext cx="486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-Teleportation simulation technique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02693" y="3933586"/>
            <a:ext cx="486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-Relative entropy of entanglement</a:t>
            </a:r>
          </a:p>
        </p:txBody>
      </p:sp>
    </p:spTree>
    <p:extLst>
      <p:ext uri="{BB962C8B-B14F-4D97-AF65-F5344CB8AC3E}">
        <p14:creationId xmlns:p14="http://schemas.microsoft.com/office/powerpoint/2010/main" val="2441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-7743" y="124107"/>
            <a:ext cx="81265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Introduction: QKD and Ent. distillation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0353" y="1196752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- Quantum </a:t>
            </a:r>
            <a:r>
              <a:rPr lang="en-US" altLang="ja-JP" sz="2800" dirty="0"/>
              <a:t>k</a:t>
            </a:r>
            <a:r>
              <a:rPr lang="en-US" altLang="ja-JP" sz="2800" dirty="0" smtClean="0"/>
              <a:t>ey </a:t>
            </a:r>
            <a:r>
              <a:rPr lang="en-US" altLang="ja-JP" sz="2800" dirty="0"/>
              <a:t>d</a:t>
            </a:r>
            <a:r>
              <a:rPr lang="en-US" altLang="ja-JP" sz="2800" dirty="0" smtClean="0"/>
              <a:t>istribution (QKD) and entanglement </a:t>
            </a:r>
          </a:p>
          <a:p>
            <a:r>
              <a:rPr lang="en-US" altLang="ja-JP" sz="2800" dirty="0" smtClean="0"/>
              <a:t>   distillation (ED) are </a:t>
            </a:r>
            <a:r>
              <a:rPr lang="en-US" altLang="ja-JP" sz="2800" dirty="0"/>
              <a:t>two cornerstones of quantum </a:t>
            </a:r>
            <a:r>
              <a:rPr lang="en-US" altLang="ja-JP" sz="2800" dirty="0" smtClean="0"/>
              <a:t> 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communication</a:t>
            </a:r>
            <a:r>
              <a:rPr lang="en-US" altLang="ja-JP" sz="2800" dirty="0"/>
              <a:t>.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- Especially, QKD has been already deployed into field </a:t>
            </a:r>
          </a:p>
          <a:p>
            <a:r>
              <a:rPr lang="en-US" altLang="ja-JP" sz="2800" dirty="0" smtClean="0"/>
              <a:t>  operations and practical uses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89996"/>
            <a:ext cx="1008112" cy="150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34264" r="27395" b="23466"/>
          <a:stretch/>
        </p:blipFill>
        <p:spPr bwMode="auto">
          <a:xfrm>
            <a:off x="7049291" y="4238796"/>
            <a:ext cx="936104" cy="141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33403"/>
            <a:ext cx="4614093" cy="150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843808" y="5741137"/>
            <a:ext cx="591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Maintenance-free WDM QKD, Opt. Express 21, 31395 (2013).</a:t>
            </a:r>
            <a:endParaRPr kumimoji="1" lang="ja-JP" altLang="en-US" dirty="0" smtClean="0"/>
          </a:p>
        </p:txBody>
      </p:sp>
      <p:sp>
        <p:nvSpPr>
          <p:cNvPr id="3" name="角丸四角形 2"/>
          <p:cNvSpPr/>
          <p:nvPr/>
        </p:nvSpPr>
        <p:spPr>
          <a:xfrm>
            <a:off x="467544" y="4005064"/>
            <a:ext cx="8289806" cy="2232248"/>
          </a:xfrm>
          <a:prstGeom prst="roundRect">
            <a:avLst>
              <a:gd name="adj" fmla="val 121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6334877"/>
            <a:ext cx="524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A. Tajima et al., Thursday (Sep 1) morning @AQIS2016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88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19" y="116632"/>
            <a:ext cx="817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Point-to-point channel (REE upper bound)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360643" y="783972"/>
            <a:ext cx="37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Pirandola, et al., arXiv:1510.08863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87351" y="3557923"/>
            <a:ext cx="456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Bennett et al., Phys. Rev. A 76, 722 (1996)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7463" y="5026457"/>
            <a:ext cx="340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2. Calculation of the REE</a:t>
            </a:r>
          </a:p>
        </p:txBody>
      </p:sp>
      <p:pic>
        <p:nvPicPr>
          <p:cNvPr id="37" name="Picture 8" descr="\begin{align*}&#10;Q_2(\mathcal{L}), P_2(\mathcal{L}) \le \lim_{N_S \to \infty} E_R(A;B)_\phi&#10;\end{align*}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55" y="1628140"/>
            <a:ext cx="4719627" cy="48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\begin{align*}&#10;E_R(A;B)_\rho = &#10;\inf_{\sigma_{AB}\in\textrm{SEP}}D\left(\rho_{AB}\Vert \sigma_{AB} \right)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86" y="2401634"/>
            <a:ext cx="4122003" cy="39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\begin{align*}&#10;\lim_{N_S \to \infty} E_R(A;B)_{\phi} = - \log_2 (1-\eta)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27" y="5822882"/>
            <a:ext cx="4176464" cy="4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正方形/長方形 40"/>
          <p:cNvSpPr/>
          <p:nvPr/>
        </p:nvSpPr>
        <p:spPr>
          <a:xfrm>
            <a:off x="641826" y="5665296"/>
            <a:ext cx="4722262" cy="7160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7810" y="1532051"/>
            <a:ext cx="128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1. Show</a:t>
            </a:r>
          </a:p>
        </p:txBody>
      </p:sp>
      <p:pic>
        <p:nvPicPr>
          <p:cNvPr id="1026" name="Picture 2" descr="\begin{align*}&#10;\phi_{AB} = \mathcal{L}_{A' \to B}(\Psi(N_S))&#10;\end{align*}&#10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11" y="2401634"/>
            <a:ext cx="2878460" cy="29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6948264" y="3132257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TMSV with average photon number </a:t>
            </a:r>
            <a:r>
              <a:rPr lang="en-US" altLang="ja-JP" sz="1600" i="1" dirty="0" smtClean="0"/>
              <a:t>N</a:t>
            </a:r>
            <a:r>
              <a:rPr lang="en-US" altLang="ja-JP" sz="1600" i="1" baseline="-25000" dirty="0" smtClean="0"/>
              <a:t>S</a:t>
            </a:r>
            <a:endParaRPr kumimoji="1" lang="ja-JP" altLang="en-US" sz="1600" i="1" baseline="-25000" dirty="0"/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8022667" y="2758116"/>
            <a:ext cx="0" cy="4009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902693" y="3212976"/>
            <a:ext cx="486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-Teleportation simulation technique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19672" y="4283804"/>
            <a:ext cx="516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Vedral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Plenio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Phys. Rev. A 57, 1619 (1998)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02693" y="3933586"/>
            <a:ext cx="486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-Relative entropy of entanglement</a:t>
            </a:r>
          </a:p>
        </p:txBody>
      </p:sp>
    </p:spTree>
    <p:extLst>
      <p:ext uri="{BB962C8B-B14F-4D97-AF65-F5344CB8AC3E}">
        <p14:creationId xmlns:p14="http://schemas.microsoft.com/office/powerpoint/2010/main" val="35102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19" y="116632"/>
            <a:ext cx="876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Converse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4926" y="1464524"/>
            <a:ext cx="7793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>
                    <a:lumMod val="65000"/>
                  </a:schemeClr>
                </a:solidFill>
              </a:rPr>
              <a:t>- Point-to-point capacity for the pure-loss bosonic channel</a:t>
            </a:r>
          </a:p>
          <a:p>
            <a:r>
              <a:rPr kumimoji="1" lang="en-US" altLang="ja-JP" sz="2400" dirty="0" smtClean="0">
                <a:solidFill>
                  <a:schemeClr val="bg1">
                    <a:lumMod val="65000"/>
                  </a:schemeClr>
                </a:solidFill>
              </a:rPr>
              <a:t>   (relative entropy of entanglement (REE) upper bound)</a:t>
            </a:r>
            <a:endParaRPr kumimoji="1" lang="ja-JP" alt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1520" y="97571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chemeClr val="bg1">
                    <a:lumMod val="65000"/>
                  </a:schemeClr>
                </a:solidFill>
              </a:rPr>
              <a:t>Main tool</a:t>
            </a:r>
            <a:endParaRPr kumimoji="1" lang="ja-JP" altLang="en-US" sz="24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93551" y="2324797"/>
            <a:ext cx="235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Pirandola, et al., </a:t>
            </a:r>
          </a:p>
          <a:p>
            <a:r>
              <a:rPr lang="en-US" altLang="ja-JP" sz="2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arXiv:1510.08863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4654" y="5446463"/>
            <a:ext cx="8307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2. Calculation of the REE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- Linear optics network reconfiguration (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new observation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615407"/>
            <a:ext cx="874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Step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8405" y="4199086"/>
            <a:ext cx="620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</a:t>
            </a:r>
            <a:r>
              <a:rPr lang="en-US" altLang="ja-JP" sz="2400" dirty="0" smtClean="0"/>
              <a:t>. Extension to a quantum broadcast channel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20084" y="4654877"/>
            <a:ext cx="379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Seshadreesan, MT, Wilde, IEEE Trans. Inf. Theory 62, 2849 (2016)</a:t>
            </a:r>
          </a:p>
        </p:txBody>
      </p:sp>
      <p:pic>
        <p:nvPicPr>
          <p:cNvPr id="24" name="Picture 4" descr="\begin{align*}&#10;Q_2(\mathcal{L}), P_2(\mathcal{L}) \le &#10;\log_2 \frac{1}{1-\eta}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510309"/>
            <a:ext cx="3528392" cy="70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1: REE bound for the QBC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617" y="60713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Converse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55851" y="3906216"/>
            <a:ext cx="23042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 of REE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274711" y="4283183"/>
            <a:ext cx="27400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Monotonicity under LOCC</a:t>
            </a:r>
          </a:p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Continuity</a:t>
            </a:r>
          </a:p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Additivity on product states</a:t>
            </a:r>
          </a:p>
        </p:txBody>
      </p:sp>
      <p:pic>
        <p:nvPicPr>
          <p:cNvPr id="11266" name="Picture 2" descr="\begin{align*}&#10;||\omega_{ABC} - \tilde{\Phi}_{ABC}||_1 \le \epsilon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1" y="3008263"/>
            <a:ext cx="2948243" cy="36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\begin{align*}&#10;\Phi_{AB}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85" y="2012590"/>
            <a:ext cx="487646" cy="22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35"/>
          <p:cNvSpPr txBox="1"/>
          <p:nvPr/>
        </p:nvSpPr>
        <p:spPr>
          <a:xfrm>
            <a:off x="333670" y="1070470"/>
            <a:ext cx="23042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state: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714215" y="1931495"/>
            <a:ext cx="32906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: maximally entangled state</a:t>
            </a:r>
          </a:p>
        </p:txBody>
      </p:sp>
      <p:pic>
        <p:nvPicPr>
          <p:cNvPr id="11272" name="Picture 8" descr="\begin{align*}&#10;\gamma_{AB}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60" y="2369385"/>
            <a:ext cx="468609" cy="18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5894356" y="2251010"/>
            <a:ext cx="18256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: private state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155509" y="1882905"/>
            <a:ext cx="3520947" cy="78493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33669" y="2020778"/>
            <a:ext cx="38606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 generated by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protocol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4" name="Picture 10" descr="\begin{align*}&#10;\omega_{ABC}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68" y="2158977"/>
            <a:ext cx="752164" cy="18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/>
          <p:cNvSpPr/>
          <p:nvPr/>
        </p:nvSpPr>
        <p:spPr>
          <a:xfrm>
            <a:off x="6037311" y="3837862"/>
            <a:ext cx="2977480" cy="130941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276" name="Picture 12" descr="\begin{align*}&#10;n (E_{AB}+K_{AB}) \le E_R(B;AC)_{\tilde{\Phi}}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6" y="4746228"/>
            <a:ext cx="3793033" cy="2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テキスト ボックス 40"/>
          <p:cNvSpPr txBox="1"/>
          <p:nvPr/>
        </p:nvSpPr>
        <p:spPr>
          <a:xfrm>
            <a:off x="323528" y="4135996"/>
            <a:ext cx="50956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Partition the target state between </a:t>
            </a:r>
            <a:r>
              <a:rPr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pic>
        <p:nvPicPr>
          <p:cNvPr id="11278" name="Picture 14" descr="\begin{align*}&#10;\le E_R(B;AC)_{\omega} + f(n,\epsilon)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79" y="5240588"/>
            <a:ext cx="2936086" cy="2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\begin{align*}&#10;\le E_R(B;AC)_{\phi} + f(n,\epsilon)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79" y="5729789"/>
            <a:ext cx="2936086" cy="2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\begin{align*}&#10;\tilde{\Phi}_{ABC} = \Phi_{A_1B_1}^{\otimes n E_{AB}} \otimes \Phi_{A_2C_1}^{\otimes n E_{AC}} \otimes \gamma_{A_3B_2}^{\otimes n K_{AB}} \otimes \gamma_{A_4C_2}^{\otimes n K_{AC}} &#10;\end{align*}&#10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13" y="1114917"/>
            <a:ext cx="6250108" cy="3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\begin{align*}&#10;\phi_{ABC} = \mathcal{L}_{A' \to BC}(\Psi_{AA'}(N_S)) 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72" y="6421171"/>
            <a:ext cx="3269060" cy="2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358636" y="2269920"/>
            <a:ext cx="41775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Upper bound of the rate region</a:t>
            </a:r>
            <a:endParaRPr kumimoji="1" lang="ja-JP" altLang="en-US" sz="2400" i="1" baseline="-25000" dirty="0"/>
          </a:p>
        </p:txBody>
      </p:sp>
      <p:pic>
        <p:nvPicPr>
          <p:cNvPr id="30" name="Picture 2" descr="\begin{align*}&#10;E_{AB} + K_{AB} \le E_R(B;AC)_\phi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58" y="3091367"/>
            <a:ext cx="4248472" cy="36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\begin{align*}&#10;E_{AC} + K_{AC} \le E_R(C;AB)_\phi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58" y="3735321"/>
            <a:ext cx="4263120" cy="37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\begin{align*}&#10;E_{AB} + K_{AB} + E_{AC} + K_{AC} \le E_R(A;BC)_\phi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58" y="4411467"/>
            <a:ext cx="6719967" cy="3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左中かっこ 32"/>
          <p:cNvSpPr/>
          <p:nvPr/>
        </p:nvSpPr>
        <p:spPr>
          <a:xfrm>
            <a:off x="673518" y="3037785"/>
            <a:ext cx="216024" cy="176522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>
            <a:off x="3922300" y="1154072"/>
            <a:ext cx="1131785" cy="685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Picture 8" descr="\begin{align*}&#10;|\Psi(N_s)\rangle = \sum_{m=0}^\infty \sqrt{\frac{N_S^m}{(N_S+1)^{m+1}}} |m\rangle |m\rangle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27" y="5915665"/>
            <a:ext cx="3888432" cy="7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\begin{align*}&#10;\phi_{ABC} = \mathcal{L}_{A' \to BC}(\Psi_{AA'}(N_S)) 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82" y="5313248"/>
            <a:ext cx="3953811" cy="3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1: REE bound for the QBC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617" y="60713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Converse</a:t>
            </a:r>
          </a:p>
        </p:txBody>
      </p:sp>
    </p:spTree>
    <p:extLst>
      <p:ext uri="{BB962C8B-B14F-4D97-AF65-F5344CB8AC3E}">
        <p14:creationId xmlns:p14="http://schemas.microsoft.com/office/powerpoint/2010/main" val="34719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109173" y="878860"/>
            <a:ext cx="837881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observation: reconfiguration of the linear optics network</a:t>
            </a:r>
          </a:p>
        </p:txBody>
      </p:sp>
      <p:cxnSp>
        <p:nvCxnSpPr>
          <p:cNvPr id="53" name="直線矢印コネクタ 52"/>
          <p:cNvCxnSpPr/>
          <p:nvPr/>
        </p:nvCxnSpPr>
        <p:spPr>
          <a:xfrm>
            <a:off x="4216209" y="2121712"/>
            <a:ext cx="20638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531619" y="1960444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4649007" y="1837872"/>
            <a:ext cx="0" cy="121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5440345" y="1943192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5557732" y="1820620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12" descr="\begin{align*}&#10;\hat{f}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86" y="1523873"/>
            <a:ext cx="106765" cy="22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\begin{align*}&#10;\hat{g}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53" y="1569411"/>
            <a:ext cx="98616" cy="18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\begin{align*}&#10;\eta_B + \eta_C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225" y="2523774"/>
            <a:ext cx="641065" cy="14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直線矢印コネクタ 61"/>
          <p:cNvCxnSpPr/>
          <p:nvPr/>
        </p:nvCxnSpPr>
        <p:spPr>
          <a:xfrm flipH="1" flipV="1">
            <a:off x="5727022" y="2252284"/>
            <a:ext cx="216023" cy="2293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18" descr="\begin{align*}&#10;\frac{\eta_B}{\eta_B + \eta_C}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93" y="2447844"/>
            <a:ext cx="673950" cy="3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\begin{align*}&#10;\hat{a}'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10" y="2011356"/>
            <a:ext cx="145389" cy="1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\begin{align*}&#10;\hat{b}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99" y="1996620"/>
            <a:ext cx="83921" cy="2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\begin{align*}&#10;\hat{c}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92" y="3121852"/>
            <a:ext cx="87338" cy="1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0" descr="\begin{align*}&#10;\hat{e}&#10;\end{align*}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99" y="3128249"/>
            <a:ext cx="83760" cy="1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テキスト ボックス 83"/>
          <p:cNvSpPr txBox="1"/>
          <p:nvPr/>
        </p:nvSpPr>
        <p:spPr>
          <a:xfrm>
            <a:off x="90133" y="1658621"/>
            <a:ext cx="342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(a): original pure-loss QBC</a:t>
            </a:r>
          </a:p>
        </p:txBody>
      </p:sp>
      <p:cxnSp>
        <p:nvCxnSpPr>
          <p:cNvPr id="87" name="直線矢印コネクタ 86"/>
          <p:cNvCxnSpPr/>
          <p:nvPr/>
        </p:nvCxnSpPr>
        <p:spPr>
          <a:xfrm flipV="1">
            <a:off x="4310056" y="2202659"/>
            <a:ext cx="222711" cy="2340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4" descr="\begin{align*}&#10;\hat{a}''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74" y="1943192"/>
            <a:ext cx="184483" cy="1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561591" y="1448765"/>
            <a:ext cx="3213348" cy="19114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592159" y="1467609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(a)</a:t>
            </a:r>
            <a:endParaRPr kumimoji="1" lang="ja-JP" altLang="en-US" sz="2400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2: Calculation of the REE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0617" y="60713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Converse</a:t>
            </a: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3683215" y="6453336"/>
            <a:ext cx="526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MT, Seshadreesan, Wilde, arXiv:1601.05563</a:t>
            </a:r>
          </a:p>
        </p:txBody>
      </p:sp>
    </p:spTree>
    <p:extLst>
      <p:ext uri="{BB962C8B-B14F-4D97-AF65-F5344CB8AC3E}">
        <p14:creationId xmlns:p14="http://schemas.microsoft.com/office/powerpoint/2010/main" val="10598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109173" y="878860"/>
            <a:ext cx="837881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observation: reconfiguration of the linear optics network</a:t>
            </a: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1397213" y="5059934"/>
            <a:ext cx="20638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712623" y="4898666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1830011" y="4776094"/>
            <a:ext cx="0" cy="121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21349" y="4881414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>
            <a:off x="2738736" y="4758842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\begin{align*}&#10;\hat{a}'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56" y="4955115"/>
            <a:ext cx="145389" cy="1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\begin{align*}&#10;\hat{b}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62" y="6013290"/>
            <a:ext cx="83921" cy="2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\begin{align*}&#10;\hat{c}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07" y="4955115"/>
            <a:ext cx="87338" cy="1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\begin{align*}&#10;\hat{e}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06" y="6082406"/>
            <a:ext cx="83760" cy="1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直線矢印コネクタ 40"/>
          <p:cNvCxnSpPr/>
          <p:nvPr/>
        </p:nvCxnSpPr>
        <p:spPr>
          <a:xfrm flipV="1">
            <a:off x="1482107" y="5151705"/>
            <a:ext cx="222711" cy="2340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 flipV="1">
            <a:off x="2908026" y="5190506"/>
            <a:ext cx="216023" cy="2293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0" descr="\begin{align*}&#10;\frac{\eta_C}{1 - \eta_B}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73" y="5402173"/>
            <a:ext cx="526711" cy="3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2" descr="\begin{align*}&#10;1-\eta_B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00" y="5457355"/>
            <a:ext cx="487690" cy="15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4" descr="\begin{align*}&#10;\hat{f}'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38" y="4479347"/>
            <a:ext cx="141359" cy="2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6" descr="\begin{align*}&#10;\hat{g}'&#10;\end{align*}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28" y="4479347"/>
            <a:ext cx="144541" cy="2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8" descr="\begin{align*}&#10;\hat{c}'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47" y="4860335"/>
            <a:ext cx="129641" cy="1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直線矢印コネクタ 52"/>
          <p:cNvCxnSpPr/>
          <p:nvPr/>
        </p:nvCxnSpPr>
        <p:spPr>
          <a:xfrm>
            <a:off x="4216209" y="2121712"/>
            <a:ext cx="20638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531619" y="1960444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4649007" y="1837872"/>
            <a:ext cx="0" cy="121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5440345" y="1943192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5557732" y="1820620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12" descr="\begin{align*}&#10;\hat{f}&#10;\end{align*}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86" y="1523873"/>
            <a:ext cx="106765" cy="22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\begin{align*}&#10;\hat{g}&#10;\end{align*}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53" y="1569411"/>
            <a:ext cx="98616" cy="18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\begin{align*}&#10;\eta_B + \eta_C&#10;\end{align*}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225" y="2523774"/>
            <a:ext cx="641065" cy="14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直線矢印コネクタ 61"/>
          <p:cNvCxnSpPr/>
          <p:nvPr/>
        </p:nvCxnSpPr>
        <p:spPr>
          <a:xfrm flipH="1" flipV="1">
            <a:off x="5727022" y="2252284"/>
            <a:ext cx="216023" cy="2293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18" descr="\begin{align*}&#10;\frac{\eta_B}{\eta_B + \eta_C}&#10;\end{align*}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93" y="2447844"/>
            <a:ext cx="673950" cy="3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\begin{align*}&#10;\hat{a}'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10" y="2011356"/>
            <a:ext cx="145389" cy="1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\begin{align*}&#10;\hat{b}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99" y="1996620"/>
            <a:ext cx="83921" cy="2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\begin{align*}&#10;\hat{c}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92" y="3121852"/>
            <a:ext cx="87338" cy="1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0" descr="\begin{align*}&#10;\hat{e}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99" y="3128249"/>
            <a:ext cx="83760" cy="1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直線矢印コネクタ 68"/>
          <p:cNvCxnSpPr/>
          <p:nvPr/>
        </p:nvCxnSpPr>
        <p:spPr>
          <a:xfrm>
            <a:off x="6076326" y="5059327"/>
            <a:ext cx="20638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6391736" y="4898059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6509124" y="4775487"/>
            <a:ext cx="0" cy="121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7300462" y="4880807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flipH="1">
            <a:off x="7417849" y="4758235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4" descr="\begin{align*}&#10;\hat{a}'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69" y="4954508"/>
            <a:ext cx="145389" cy="1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\begin{align*}&#10;\hat{b}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070" y="4931181"/>
            <a:ext cx="83921" cy="2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\begin{align*}&#10;\hat{c}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68" y="6055516"/>
            <a:ext cx="87338" cy="1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0" descr="\begin{align*}&#10;\hat{e}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019" y="6053226"/>
            <a:ext cx="83760" cy="1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直線矢印コネクタ 77"/>
          <p:cNvCxnSpPr/>
          <p:nvPr/>
        </p:nvCxnSpPr>
        <p:spPr>
          <a:xfrm flipV="1">
            <a:off x="6161220" y="5151098"/>
            <a:ext cx="222711" cy="2340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flipH="1" flipV="1">
            <a:off x="7587139" y="5189899"/>
            <a:ext cx="216023" cy="2293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 descr="\begin{align*}&#10;1-\eta_C&#10;\end{align*}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34" y="5456507"/>
            <a:ext cx="517847" cy="1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\begin{align*}&#10;\frac{\eta_B}{1-\eta_C}&#10;\end{align*}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430" y="5405686"/>
            <a:ext cx="532654" cy="3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\begin{align*}&#10;\hat{f}''&#10;\end{align*}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01" y="4515962"/>
            <a:ext cx="173966" cy="2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\begin{align*}&#10;\hat{g}''&#10;\end{align*}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009" y="4514969"/>
            <a:ext cx="193539" cy="2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テキスト ボックス 83"/>
          <p:cNvSpPr txBox="1"/>
          <p:nvPr/>
        </p:nvSpPr>
        <p:spPr>
          <a:xfrm>
            <a:off x="90133" y="1658621"/>
            <a:ext cx="342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(a): original pure-loss QBC</a:t>
            </a: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817650" y="4237611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(b)</a:t>
            </a:r>
            <a:endParaRPr kumimoji="1" lang="ja-JP" altLang="en-US" sz="2400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472225" y="4245286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(c)</a:t>
            </a:r>
            <a:endParaRPr kumimoji="1" lang="ja-JP" altLang="en-US" sz="2400" dirty="0"/>
          </a:p>
        </p:txBody>
      </p:sp>
      <p:cxnSp>
        <p:nvCxnSpPr>
          <p:cNvPr id="87" name="直線矢印コネクタ 86"/>
          <p:cNvCxnSpPr/>
          <p:nvPr/>
        </p:nvCxnSpPr>
        <p:spPr>
          <a:xfrm flipV="1">
            <a:off x="4310056" y="2202659"/>
            <a:ext cx="222711" cy="2340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" descr="\begin{align*}&#10;\hat{b}'&#10;\end{align*}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43" y="4818596"/>
            <a:ext cx="134811" cy="21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\begin{align*}&#10;\hat{a}''&#10;\end{align*}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74" y="1943192"/>
            <a:ext cx="184483" cy="1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561591" y="1448765"/>
            <a:ext cx="3213348" cy="19114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688173" y="4237611"/>
            <a:ext cx="3213348" cy="20610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5368862" y="4224009"/>
            <a:ext cx="3213348" cy="20882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左右矢印 2"/>
          <p:cNvSpPr/>
          <p:nvPr/>
        </p:nvSpPr>
        <p:spPr>
          <a:xfrm rot="17773306">
            <a:off x="3378797" y="3559736"/>
            <a:ext cx="675914" cy="4841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左右矢印 91"/>
          <p:cNvSpPr/>
          <p:nvPr/>
        </p:nvSpPr>
        <p:spPr>
          <a:xfrm rot="14830134">
            <a:off x="6185547" y="3607099"/>
            <a:ext cx="652896" cy="4489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左右矢印 92"/>
          <p:cNvSpPr/>
          <p:nvPr/>
        </p:nvSpPr>
        <p:spPr>
          <a:xfrm>
            <a:off x="4214622" y="5037393"/>
            <a:ext cx="870628" cy="4489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592159" y="1467609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(a)</a:t>
            </a:r>
            <a:endParaRPr kumimoji="1" lang="ja-JP" altLang="en-US" sz="24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14944" y="2340576"/>
            <a:ext cx="322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(b), (C): equivalent QBCs</a:t>
            </a:r>
            <a:endParaRPr kumimoji="1" lang="ja-JP" altLang="en-US" sz="2400" dirty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2: Calculation of the REE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0617" y="60713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Converse</a:t>
            </a: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3683215" y="6453336"/>
            <a:ext cx="526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MT, Seshadreesan, Wilde, arXiv:1601.05563</a:t>
            </a:r>
          </a:p>
        </p:txBody>
      </p:sp>
    </p:spTree>
    <p:extLst>
      <p:ext uri="{BB962C8B-B14F-4D97-AF65-F5344CB8AC3E}">
        <p14:creationId xmlns:p14="http://schemas.microsoft.com/office/powerpoint/2010/main" val="18926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pic>
        <p:nvPicPr>
          <p:cNvPr id="22540" name="Picture 12" descr="\begin{align*}&#10;E_R(C;AB)_\phi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7" y="1015685"/>
            <a:ext cx="1881731" cy="36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2: Calculation of the REE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617" y="60713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Converse</a:t>
            </a: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6360545" y="2577002"/>
            <a:ext cx="20638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675955" y="2415734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793343" y="2293162"/>
            <a:ext cx="0" cy="121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584681" y="2398482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>
            <a:off x="7702068" y="2275910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\begin{align*}&#10;\hat{a}'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88" y="2472183"/>
            <a:ext cx="145389" cy="1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\begin{align*}&#10;\hat{b}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94" y="3530358"/>
            <a:ext cx="83921" cy="2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\begin{align*}&#10;\hat{c}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39" y="2472183"/>
            <a:ext cx="87338" cy="1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\begin{align*}&#10;\hat{e}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8" y="3599474"/>
            <a:ext cx="83760" cy="1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直線矢印コネクタ 40"/>
          <p:cNvCxnSpPr/>
          <p:nvPr/>
        </p:nvCxnSpPr>
        <p:spPr>
          <a:xfrm flipV="1">
            <a:off x="6271908" y="2668774"/>
            <a:ext cx="396242" cy="2681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 flipV="1">
            <a:off x="7871358" y="2707574"/>
            <a:ext cx="216023" cy="2293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0" descr="\begin{align*}&#10;\frac{\eta_C}{1 - \eta_B}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05" y="2919241"/>
            <a:ext cx="526711" cy="3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2" descr="\begin{align*}&#10;1-\eta_B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55" y="3023301"/>
            <a:ext cx="487690" cy="15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4" descr="\begin{align*}&#10;\hat{f}'&#10;\end{align*}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70" y="1996415"/>
            <a:ext cx="141359" cy="2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6" descr="\begin{align*}&#10;\hat{g}'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660" y="1996415"/>
            <a:ext cx="144541" cy="2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8" descr="\begin{align*}&#10;\hat{c}'&#10;\end{align*}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79" y="2377403"/>
            <a:ext cx="129641" cy="1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テキスト ボックス 52"/>
          <p:cNvSpPr txBox="1"/>
          <p:nvPr/>
        </p:nvSpPr>
        <p:spPr>
          <a:xfrm>
            <a:off x="5780982" y="1754679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(b)</a:t>
            </a:r>
            <a:endParaRPr kumimoji="1" lang="ja-JP" altLang="en-US" sz="2400" dirty="0"/>
          </a:p>
        </p:txBody>
      </p:sp>
      <p:sp>
        <p:nvSpPr>
          <p:cNvPr id="55" name="正方形/長方形 54"/>
          <p:cNvSpPr/>
          <p:nvPr/>
        </p:nvSpPr>
        <p:spPr>
          <a:xfrm>
            <a:off x="5651505" y="1754679"/>
            <a:ext cx="3213348" cy="20610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3" name="Picture 6" descr="\begin{align*}&#10;\lim_{N_S \to \infty} E_R(A;B)_{\phi} = - \log_2 (1-\eta)&#10;\end{align*}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96" y="897571"/>
            <a:ext cx="3235300" cy="33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テキスト ボックス 73"/>
          <p:cNvSpPr txBox="1"/>
          <p:nvPr/>
        </p:nvSpPr>
        <p:spPr>
          <a:xfrm>
            <a:off x="4173221" y="816195"/>
            <a:ext cx="174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Bipartite case: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092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pic>
        <p:nvPicPr>
          <p:cNvPr id="22540" name="Picture 12" descr="\begin{align*}&#10;E_R(C;AB)_\phi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7" y="1015685"/>
            <a:ext cx="1881731" cy="36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2: Calculation of the REE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617" y="60713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Converse</a:t>
            </a: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6360545" y="2577002"/>
            <a:ext cx="20638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675955" y="2415734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793343" y="2293162"/>
            <a:ext cx="0" cy="121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584681" y="2398482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>
            <a:off x="7702068" y="2275910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\begin{align*}&#10;\hat{a}'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88" y="2472183"/>
            <a:ext cx="145389" cy="1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\begin{align*}&#10;\hat{b}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94" y="3530358"/>
            <a:ext cx="83921" cy="2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\begin{align*}&#10;\hat{c}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39" y="2472183"/>
            <a:ext cx="87338" cy="1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\begin{align*}&#10;\hat{e}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8" y="3599474"/>
            <a:ext cx="83760" cy="1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直線矢印コネクタ 40"/>
          <p:cNvCxnSpPr/>
          <p:nvPr/>
        </p:nvCxnSpPr>
        <p:spPr>
          <a:xfrm flipV="1">
            <a:off x="6271908" y="2668774"/>
            <a:ext cx="396242" cy="2681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 flipV="1">
            <a:off x="7871358" y="2707574"/>
            <a:ext cx="216023" cy="2293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0" descr="\begin{align*}&#10;\frac{\eta_C}{1 - \eta_B}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05" y="2919241"/>
            <a:ext cx="526711" cy="3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2" descr="\begin{align*}&#10;1-\eta_B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55" y="3023301"/>
            <a:ext cx="487690" cy="15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4" descr="\begin{align*}&#10;\hat{f}'&#10;\end{align*}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70" y="1996415"/>
            <a:ext cx="141359" cy="2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6" descr="\begin{align*}&#10;\hat{g}'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660" y="1996415"/>
            <a:ext cx="144541" cy="2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8" descr="\begin{align*}&#10;\hat{c}'&#10;\end{align*}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79" y="2377403"/>
            <a:ext cx="129641" cy="1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テキスト ボックス 52"/>
          <p:cNvSpPr txBox="1"/>
          <p:nvPr/>
        </p:nvSpPr>
        <p:spPr>
          <a:xfrm>
            <a:off x="5780982" y="1754679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(b)</a:t>
            </a:r>
            <a:endParaRPr kumimoji="1" lang="ja-JP" altLang="en-US" sz="2400" dirty="0"/>
          </a:p>
        </p:txBody>
      </p:sp>
      <p:sp>
        <p:nvSpPr>
          <p:cNvPr id="55" name="正方形/長方形 54"/>
          <p:cNvSpPr/>
          <p:nvPr/>
        </p:nvSpPr>
        <p:spPr>
          <a:xfrm>
            <a:off x="5651505" y="1754679"/>
            <a:ext cx="3213348" cy="20610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7392450" y="1580841"/>
            <a:ext cx="0" cy="248285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6" descr="\begin{align*}&#10;\lim_{N_S \to \infty} E_R(A;B)_{\phi} = - \log_2 (1-\eta)&#10;\end{align*}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96" y="897571"/>
            <a:ext cx="3235300" cy="33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テキスト ボックス 73"/>
          <p:cNvSpPr txBox="1"/>
          <p:nvPr/>
        </p:nvSpPr>
        <p:spPr>
          <a:xfrm>
            <a:off x="4173221" y="816195"/>
            <a:ext cx="174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Bipartite case:</a:t>
            </a:r>
            <a:endParaRPr kumimoji="1" lang="ja-JP" altLang="en-US" sz="2000" dirty="0"/>
          </a:p>
        </p:txBody>
      </p:sp>
      <p:cxnSp>
        <p:nvCxnSpPr>
          <p:cNvPr id="87" name="直線コネクタ 86"/>
          <p:cNvCxnSpPr/>
          <p:nvPr/>
        </p:nvCxnSpPr>
        <p:spPr>
          <a:xfrm>
            <a:off x="8138009" y="1580841"/>
            <a:ext cx="0" cy="248285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/>
          <p:cNvSpPr txBox="1"/>
          <p:nvPr/>
        </p:nvSpPr>
        <p:spPr>
          <a:xfrm>
            <a:off x="6365214" y="3940520"/>
            <a:ext cx="668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 smtClean="0"/>
              <a:t>AB</a:t>
            </a:r>
            <a:endParaRPr kumimoji="1" lang="ja-JP" altLang="en-US" sz="2800" i="1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8367199" y="3940520"/>
            <a:ext cx="51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 smtClean="0"/>
              <a:t>C</a:t>
            </a:r>
            <a:endParaRPr kumimoji="1" lang="ja-JP" altLang="en-US" sz="2800" i="1" dirty="0"/>
          </a:p>
        </p:txBody>
      </p:sp>
      <p:pic>
        <p:nvPicPr>
          <p:cNvPr id="90" name="Picture 20" descr="\begin{align*}&#10;\frac{\eta_C}{1 - \eta_B}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56329"/>
            <a:ext cx="600515" cy="41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45" name="直線矢印コネクタ 14344"/>
          <p:cNvCxnSpPr>
            <a:stCxn id="93" idx="0"/>
          </p:cNvCxnSpPr>
          <p:nvPr/>
        </p:nvCxnSpPr>
        <p:spPr>
          <a:xfrm flipV="1">
            <a:off x="7702069" y="4000455"/>
            <a:ext cx="8626" cy="5728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6641954" y="4573346"/>
            <a:ext cx="212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pure-loss channel with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088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pic>
        <p:nvPicPr>
          <p:cNvPr id="22540" name="Picture 12" descr="\begin{align*}&#10;E_R(C;AB)_\phi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7" y="1015685"/>
            <a:ext cx="1881731" cy="36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2: Calculation of the REE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617" y="60713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Converse</a:t>
            </a: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6360545" y="2577002"/>
            <a:ext cx="20638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675955" y="2415734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793343" y="2293162"/>
            <a:ext cx="0" cy="121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584681" y="2398482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>
            <a:off x="7702068" y="2275910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\begin{align*}&#10;\hat{a}'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88" y="2472183"/>
            <a:ext cx="145389" cy="1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\begin{align*}&#10;\hat{b}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94" y="3530358"/>
            <a:ext cx="83921" cy="2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\begin{align*}&#10;\hat{c}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39" y="2472183"/>
            <a:ext cx="87338" cy="1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\begin{align*}&#10;\hat{e}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8" y="3599474"/>
            <a:ext cx="83760" cy="1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直線矢印コネクタ 40"/>
          <p:cNvCxnSpPr/>
          <p:nvPr/>
        </p:nvCxnSpPr>
        <p:spPr>
          <a:xfrm flipV="1">
            <a:off x="6271908" y="2668774"/>
            <a:ext cx="396242" cy="2681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 flipV="1">
            <a:off x="7871358" y="2707574"/>
            <a:ext cx="216023" cy="2293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0" descr="\begin{align*}&#10;\frac{\eta_C}{1 - \eta_B}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05" y="2919241"/>
            <a:ext cx="526711" cy="3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2" descr="\begin{align*}&#10;1-\eta_B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55" y="3023301"/>
            <a:ext cx="487690" cy="15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4" descr="\begin{align*}&#10;\hat{f}'&#10;\end{align*}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70" y="1996415"/>
            <a:ext cx="141359" cy="2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6" descr="\begin{align*}&#10;\hat{g}'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660" y="1996415"/>
            <a:ext cx="144541" cy="2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8" descr="\begin{align*}&#10;\hat{c}'&#10;\end{align*}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79" y="2377403"/>
            <a:ext cx="129641" cy="1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テキスト ボックス 52"/>
          <p:cNvSpPr txBox="1"/>
          <p:nvPr/>
        </p:nvSpPr>
        <p:spPr>
          <a:xfrm>
            <a:off x="5780982" y="1754679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(b)</a:t>
            </a:r>
            <a:endParaRPr kumimoji="1" lang="ja-JP" altLang="en-US" sz="2400" dirty="0"/>
          </a:p>
        </p:txBody>
      </p:sp>
      <p:sp>
        <p:nvSpPr>
          <p:cNvPr id="55" name="正方形/長方形 54"/>
          <p:cNvSpPr/>
          <p:nvPr/>
        </p:nvSpPr>
        <p:spPr>
          <a:xfrm>
            <a:off x="5651505" y="1754679"/>
            <a:ext cx="3213348" cy="20610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98899" y="1985511"/>
            <a:ext cx="466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- State at </a:t>
            </a:r>
            <a:r>
              <a:rPr lang="en-US" altLang="ja-JP" sz="2000" i="1" dirty="0" smtClean="0"/>
              <a:t>ABC</a:t>
            </a:r>
            <a:r>
              <a:rPr lang="en-US" altLang="ja-JP" sz="2000" dirty="0" smtClean="0"/>
              <a:t>’ is a pure state. </a:t>
            </a:r>
            <a:endParaRPr kumimoji="1" lang="ja-JP" altLang="en-US" sz="2000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7392450" y="1580841"/>
            <a:ext cx="0" cy="248285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6" descr="\begin{align*}&#10;\lim_{N_S \to \infty} E_R(A;B)_{\phi} = - \log_2 (1-\eta)&#10;\end{align*}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96" y="897571"/>
            <a:ext cx="3235300" cy="33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テキスト ボックス 73"/>
          <p:cNvSpPr txBox="1"/>
          <p:nvPr/>
        </p:nvSpPr>
        <p:spPr>
          <a:xfrm>
            <a:off x="4173221" y="816195"/>
            <a:ext cx="174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Bipartite case:</a:t>
            </a:r>
            <a:endParaRPr kumimoji="1" lang="ja-JP" altLang="en-US" sz="2000" dirty="0"/>
          </a:p>
        </p:txBody>
      </p:sp>
      <p:cxnSp>
        <p:nvCxnSpPr>
          <p:cNvPr id="87" name="直線コネクタ 86"/>
          <p:cNvCxnSpPr/>
          <p:nvPr/>
        </p:nvCxnSpPr>
        <p:spPr>
          <a:xfrm>
            <a:off x="8138009" y="1580841"/>
            <a:ext cx="0" cy="248285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/>
          <p:cNvSpPr txBox="1"/>
          <p:nvPr/>
        </p:nvSpPr>
        <p:spPr>
          <a:xfrm>
            <a:off x="6365214" y="3940520"/>
            <a:ext cx="668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 smtClean="0"/>
              <a:t>AB</a:t>
            </a:r>
            <a:endParaRPr kumimoji="1" lang="ja-JP" altLang="en-US" sz="2800" i="1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8367199" y="3940520"/>
            <a:ext cx="51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 smtClean="0"/>
              <a:t>C</a:t>
            </a:r>
            <a:endParaRPr kumimoji="1" lang="ja-JP" altLang="en-US" sz="2800" i="1" dirty="0"/>
          </a:p>
        </p:txBody>
      </p:sp>
      <p:pic>
        <p:nvPicPr>
          <p:cNvPr id="90" name="Picture 20" descr="\begin{align*}&#10;\frac{\eta_C}{1 - \eta_B}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56329"/>
            <a:ext cx="600515" cy="41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45" name="直線矢印コネクタ 14344"/>
          <p:cNvCxnSpPr>
            <a:stCxn id="93" idx="0"/>
          </p:cNvCxnSpPr>
          <p:nvPr/>
        </p:nvCxnSpPr>
        <p:spPr>
          <a:xfrm flipV="1">
            <a:off x="7702069" y="4000455"/>
            <a:ext cx="8626" cy="5728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6641954" y="4573346"/>
            <a:ext cx="212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pure-loss channel with</a:t>
            </a:r>
            <a:endParaRPr kumimoji="1" lang="ja-JP" altLang="en-US" sz="2000" dirty="0"/>
          </a:p>
        </p:txBody>
      </p:sp>
      <p:pic>
        <p:nvPicPr>
          <p:cNvPr id="95" name="Picture 15" descr="\begin{align*}&#10;|\phi''\rangle_{ABC'} = \sum_{m=0}^\infty \sqrt{\lambda_m ((1-\eta_B)N_S)}|\varphi_m\rangle_{AB}|m\rangle_{C'}&#10;\end{align*}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0" y="3940520"/>
            <a:ext cx="5407536" cy="7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テキスト ボックス 95"/>
          <p:cNvSpPr txBox="1"/>
          <p:nvPr/>
        </p:nvSpPr>
        <p:spPr>
          <a:xfrm>
            <a:off x="398898" y="3228061"/>
            <a:ext cx="4898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- Thus the Schmidt decomposition </a:t>
            </a:r>
          </a:p>
          <a:p>
            <a:r>
              <a:rPr lang="en-US" altLang="ja-JP" sz="2000" dirty="0" smtClean="0"/>
              <a:t>   of the state in </a:t>
            </a:r>
            <a:r>
              <a:rPr lang="en-US" altLang="ja-JP" sz="2000" i="1" dirty="0" smtClean="0"/>
              <a:t>ABC</a:t>
            </a:r>
            <a:r>
              <a:rPr lang="en-US" altLang="ja-JP" sz="2000" dirty="0" smtClean="0"/>
              <a:t>’ is in the form </a:t>
            </a:r>
            <a:endParaRPr kumimoji="1" lang="ja-JP" altLang="en-US" sz="2000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98899" y="2406307"/>
            <a:ext cx="410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- Observe the marginal state at </a:t>
            </a:r>
            <a:r>
              <a:rPr lang="en-US" altLang="ja-JP" sz="2000" i="1" dirty="0" smtClean="0"/>
              <a:t>C</a:t>
            </a:r>
            <a:r>
              <a:rPr lang="en-US" altLang="ja-JP" sz="2000" dirty="0" smtClean="0"/>
              <a:t>’ is </a:t>
            </a:r>
          </a:p>
          <a:p>
            <a:r>
              <a:rPr lang="en-US" altLang="ja-JP" sz="2000" dirty="0" smtClean="0"/>
              <a:t>   a thermal state.  </a:t>
            </a:r>
            <a:endParaRPr kumimoji="1" lang="ja-JP" altLang="en-US" sz="2000" dirty="0"/>
          </a:p>
        </p:txBody>
      </p:sp>
      <p:pic>
        <p:nvPicPr>
          <p:cNvPr id="98" name="Picture 6" descr="\begin{align*}&#10;\lambda_m (N) = \frac{N^m}{(N+1)^{m+1}}&#10;\end{align*}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91" y="4759707"/>
            <a:ext cx="2173019" cy="52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正方形/長方形 98"/>
          <p:cNvSpPr/>
          <p:nvPr/>
        </p:nvSpPr>
        <p:spPr>
          <a:xfrm>
            <a:off x="3627803" y="4703705"/>
            <a:ext cx="2459098" cy="5959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2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pic>
        <p:nvPicPr>
          <p:cNvPr id="22540" name="Picture 12" descr="\begin{align*}&#10;E_R(C;AB)_\phi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7" y="1015685"/>
            <a:ext cx="1881731" cy="36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直線矢印コネクタ 53"/>
          <p:cNvCxnSpPr/>
          <p:nvPr/>
        </p:nvCxnSpPr>
        <p:spPr>
          <a:xfrm flipV="1">
            <a:off x="2551807" y="6409384"/>
            <a:ext cx="1681423" cy="9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7" name="Picture 39" descr="\begin{align*}&#10;U_{AB} : |\varphi_m\rangle \to |m\rangle|\textrm{aux}\rangle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0" y="5977916"/>
            <a:ext cx="2909989" cy="2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2: Calculation of the REE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617" y="60713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Converse</a:t>
            </a: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6360545" y="2577002"/>
            <a:ext cx="20638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675955" y="2415734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793343" y="2293162"/>
            <a:ext cx="0" cy="121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584681" y="2398482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>
            <a:off x="7702068" y="2275910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\begin{align*}&#10;\hat{a}'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88" y="2472183"/>
            <a:ext cx="145389" cy="1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\begin{align*}&#10;\hat{b}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94" y="3530358"/>
            <a:ext cx="83921" cy="2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\begin{align*}&#10;\hat{c}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39" y="2472183"/>
            <a:ext cx="87338" cy="1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\begin{align*}&#10;\hat{e}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8" y="3599474"/>
            <a:ext cx="83760" cy="1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直線矢印コネクタ 40"/>
          <p:cNvCxnSpPr/>
          <p:nvPr/>
        </p:nvCxnSpPr>
        <p:spPr>
          <a:xfrm flipV="1">
            <a:off x="6271908" y="2668774"/>
            <a:ext cx="396242" cy="2681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 flipV="1">
            <a:off x="7871358" y="2707574"/>
            <a:ext cx="216023" cy="2293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0" descr="\begin{align*}&#10;\frac{\eta_C}{1 - \eta_B}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05" y="2919241"/>
            <a:ext cx="526711" cy="3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2" descr="\begin{align*}&#10;1-\eta_B&#10;\end{align*}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55" y="3023301"/>
            <a:ext cx="487690" cy="15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4" descr="\begin{align*}&#10;\hat{f}'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70" y="1996415"/>
            <a:ext cx="141359" cy="2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6" descr="\begin{align*}&#10;\hat{g}'&#10;\end{align*}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660" y="1996415"/>
            <a:ext cx="144541" cy="2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8" descr="\begin{align*}&#10;\hat{c}'&#10;\end{align*}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79" y="2377403"/>
            <a:ext cx="129641" cy="1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テキスト ボックス 52"/>
          <p:cNvSpPr txBox="1"/>
          <p:nvPr/>
        </p:nvSpPr>
        <p:spPr>
          <a:xfrm>
            <a:off x="5780982" y="1754679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(b)</a:t>
            </a:r>
            <a:endParaRPr kumimoji="1" lang="ja-JP" altLang="en-US" sz="2400" dirty="0"/>
          </a:p>
        </p:txBody>
      </p:sp>
      <p:sp>
        <p:nvSpPr>
          <p:cNvPr id="55" name="正方形/長方形 54"/>
          <p:cNvSpPr/>
          <p:nvPr/>
        </p:nvSpPr>
        <p:spPr>
          <a:xfrm>
            <a:off x="5651505" y="1754679"/>
            <a:ext cx="3213348" cy="20610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98899" y="1985511"/>
            <a:ext cx="4660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- State at </a:t>
            </a:r>
            <a:r>
              <a:rPr lang="en-US" altLang="ja-JP" sz="2000" i="1" dirty="0" smtClean="0"/>
              <a:t>ABC</a:t>
            </a:r>
            <a:r>
              <a:rPr lang="en-US" altLang="ja-JP" sz="2000" dirty="0" smtClean="0"/>
              <a:t>’ is a pure state. </a:t>
            </a:r>
            <a:endParaRPr kumimoji="1" lang="ja-JP" altLang="en-US" sz="2000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7392450" y="1580841"/>
            <a:ext cx="0" cy="248285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6" descr="\begin{align*}&#10;\lim_{N_S \to \infty} E_R(A;B)_{\phi} = - \log_2 (1-\eta)&#10;\end{align*}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96" y="897571"/>
            <a:ext cx="3235300" cy="33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テキスト ボックス 73"/>
          <p:cNvSpPr txBox="1"/>
          <p:nvPr/>
        </p:nvSpPr>
        <p:spPr>
          <a:xfrm>
            <a:off x="4173221" y="816195"/>
            <a:ext cx="174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Bipartite case:</a:t>
            </a:r>
            <a:endParaRPr kumimoji="1" lang="ja-JP" altLang="en-US" sz="2000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53517" y="5427933"/>
            <a:ext cx="4898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- Applying the local unitary operation</a:t>
            </a:r>
            <a:endParaRPr kumimoji="1" lang="ja-JP" altLang="en-US" sz="2000" dirty="0"/>
          </a:p>
        </p:txBody>
      </p:sp>
      <p:pic>
        <p:nvPicPr>
          <p:cNvPr id="14344" name="Picture 8" descr="\begin{align*}&#10;|{\rm aux}\rangle_B |\Psi((1-\eta_B)N_S)\rangle_{AC'}&#10;\end{align*}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62" y="6220116"/>
            <a:ext cx="4317117" cy="37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直線コネクタ 86"/>
          <p:cNvCxnSpPr/>
          <p:nvPr/>
        </p:nvCxnSpPr>
        <p:spPr>
          <a:xfrm>
            <a:off x="8138009" y="1580841"/>
            <a:ext cx="0" cy="248285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/>
          <p:cNvSpPr txBox="1"/>
          <p:nvPr/>
        </p:nvSpPr>
        <p:spPr>
          <a:xfrm>
            <a:off x="6365214" y="3940520"/>
            <a:ext cx="668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 smtClean="0"/>
              <a:t>AB</a:t>
            </a:r>
            <a:endParaRPr kumimoji="1" lang="ja-JP" altLang="en-US" sz="2800" i="1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8367199" y="3940520"/>
            <a:ext cx="51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 smtClean="0"/>
              <a:t>C</a:t>
            </a:r>
            <a:endParaRPr kumimoji="1" lang="ja-JP" altLang="en-US" sz="2800" i="1" dirty="0"/>
          </a:p>
        </p:txBody>
      </p:sp>
      <p:pic>
        <p:nvPicPr>
          <p:cNvPr id="90" name="Picture 20" descr="\begin{align*}&#10;\frac{\eta_C}{1 - \eta_B}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56329"/>
            <a:ext cx="600515" cy="41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45" name="直線矢印コネクタ 14344"/>
          <p:cNvCxnSpPr>
            <a:stCxn id="93" idx="0"/>
          </p:cNvCxnSpPr>
          <p:nvPr/>
        </p:nvCxnSpPr>
        <p:spPr>
          <a:xfrm flipV="1">
            <a:off x="7702069" y="4000455"/>
            <a:ext cx="8626" cy="5728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6641954" y="4573346"/>
            <a:ext cx="212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pure-loss channel with</a:t>
            </a:r>
            <a:endParaRPr kumimoji="1" lang="ja-JP" altLang="en-US" sz="2000" dirty="0"/>
          </a:p>
        </p:txBody>
      </p:sp>
      <p:pic>
        <p:nvPicPr>
          <p:cNvPr id="95" name="Picture 15" descr="\begin{align*}&#10;|\phi''\rangle_{ABC'} = \sum_{m=0}^\infty \sqrt{\lambda_m ((1-\eta_B)N_S)}|\varphi_m\rangle_{AB}|m\rangle_{C'}&#10;\end{align*}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0" y="3940520"/>
            <a:ext cx="5407536" cy="7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テキスト ボックス 95"/>
          <p:cNvSpPr txBox="1"/>
          <p:nvPr/>
        </p:nvSpPr>
        <p:spPr>
          <a:xfrm>
            <a:off x="398898" y="3228061"/>
            <a:ext cx="4898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- Thus the Schmidt decomposition </a:t>
            </a:r>
          </a:p>
          <a:p>
            <a:r>
              <a:rPr lang="en-US" altLang="ja-JP" sz="2000" dirty="0" smtClean="0"/>
              <a:t>   of the state in </a:t>
            </a:r>
            <a:r>
              <a:rPr lang="en-US" altLang="ja-JP" sz="2000" i="1" dirty="0" smtClean="0"/>
              <a:t>ABC</a:t>
            </a:r>
            <a:r>
              <a:rPr lang="en-US" altLang="ja-JP" sz="2000" dirty="0" smtClean="0"/>
              <a:t>’ is in the form </a:t>
            </a:r>
            <a:endParaRPr kumimoji="1" lang="ja-JP" altLang="en-US" sz="2000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98899" y="2406307"/>
            <a:ext cx="4106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- Observe the marginal state at </a:t>
            </a:r>
            <a:r>
              <a:rPr lang="en-US" altLang="ja-JP" sz="2000" i="1" dirty="0" smtClean="0"/>
              <a:t>C</a:t>
            </a:r>
            <a:r>
              <a:rPr lang="en-US" altLang="ja-JP" sz="2000" dirty="0" smtClean="0"/>
              <a:t>’ is </a:t>
            </a:r>
          </a:p>
          <a:p>
            <a:r>
              <a:rPr lang="en-US" altLang="ja-JP" sz="2000" dirty="0" smtClean="0"/>
              <a:t>   a thermal state.  </a:t>
            </a:r>
            <a:endParaRPr kumimoji="1" lang="ja-JP" altLang="en-US" sz="2000" dirty="0"/>
          </a:p>
        </p:txBody>
      </p:sp>
      <p:pic>
        <p:nvPicPr>
          <p:cNvPr id="98" name="Picture 6" descr="\begin{align*}&#10;\lambda_m (N) = \frac{N^m}{(N+1)^{m+1}}&#10;\end{align*}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91" y="4759707"/>
            <a:ext cx="2173019" cy="52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正方形/長方形 98"/>
          <p:cNvSpPr/>
          <p:nvPr/>
        </p:nvSpPr>
        <p:spPr>
          <a:xfrm>
            <a:off x="3627803" y="4703705"/>
            <a:ext cx="2459098" cy="5959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8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5" y="2432003"/>
            <a:ext cx="3442425" cy="2380012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386146" y="1229909"/>
            <a:ext cx="324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A Quantum Broadcast Network. </a:t>
            </a:r>
          </a:p>
        </p:txBody>
      </p:sp>
      <p:sp>
        <p:nvSpPr>
          <p:cNvPr id="7" name="Rectangle 9"/>
          <p:cNvSpPr/>
          <p:nvPr/>
        </p:nvSpPr>
        <p:spPr>
          <a:xfrm>
            <a:off x="321001" y="1876240"/>
            <a:ext cx="28429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Townsend</a:t>
            </a:r>
            <a:r>
              <a:rPr lang="en-US" sz="1400" i="1" dirty="0" smtClean="0">
                <a:solidFill>
                  <a:srgbClr val="0070C0"/>
                </a:solidFill>
              </a:rPr>
              <a:t> Nature</a:t>
            </a:r>
            <a:r>
              <a:rPr lang="en-US" sz="1400" dirty="0" smtClean="0">
                <a:solidFill>
                  <a:srgbClr val="0070C0"/>
                </a:solidFill>
              </a:rPr>
              <a:t> 385, 47–49 (1997)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537" y="2514620"/>
            <a:ext cx="2433679" cy="2600084"/>
          </a:xfrm>
          <a:prstGeom prst="rect">
            <a:avLst/>
          </a:prstGeom>
        </p:spPr>
      </p:pic>
      <p:sp>
        <p:nvSpPr>
          <p:cNvPr id="13" name="TextBox 5"/>
          <p:cNvSpPr txBox="1"/>
          <p:nvPr/>
        </p:nvSpPr>
        <p:spPr>
          <a:xfrm>
            <a:off x="3760786" y="1169193"/>
            <a:ext cx="255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2) A Quantum Multiple-Access Network. </a:t>
            </a:r>
          </a:p>
        </p:txBody>
      </p:sp>
      <p:sp>
        <p:nvSpPr>
          <p:cNvPr id="14" name="Rectangle 6"/>
          <p:cNvSpPr/>
          <p:nvPr/>
        </p:nvSpPr>
        <p:spPr>
          <a:xfrm>
            <a:off x="3895256" y="1815524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Bernd </a:t>
            </a:r>
            <a:r>
              <a:rPr lang="en-US" sz="1400" dirty="0" err="1" smtClean="0">
                <a:solidFill>
                  <a:srgbClr val="0070C0"/>
                </a:solidFill>
              </a:rPr>
              <a:t>Frohlich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i="1" dirty="0" smtClean="0">
                <a:solidFill>
                  <a:srgbClr val="0070C0"/>
                </a:solidFill>
              </a:rPr>
              <a:t>et al. </a:t>
            </a:r>
          </a:p>
          <a:p>
            <a:r>
              <a:rPr lang="en-US" sz="1400" i="1" dirty="0" smtClean="0">
                <a:solidFill>
                  <a:srgbClr val="0070C0"/>
                </a:solidFill>
              </a:rPr>
              <a:t>Nature</a:t>
            </a:r>
            <a:r>
              <a:rPr lang="en-US" sz="1400" dirty="0" smtClean="0">
                <a:solidFill>
                  <a:srgbClr val="0070C0"/>
                </a:solidFill>
              </a:rPr>
              <a:t> 501, 69–72 (2013)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16314" y="2360732"/>
            <a:ext cx="6864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sender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3292" y="4177321"/>
            <a:ext cx="84112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multiple </a:t>
            </a:r>
          </a:p>
          <a:p>
            <a:r>
              <a:rPr kumimoji="1" lang="en-US" altLang="ja-JP" sz="1400" dirty="0" smtClean="0"/>
              <a:t>receivers</a:t>
            </a:r>
            <a:endParaRPr kumimoji="1" lang="ja-JP" altLang="en-US" sz="1400" dirty="0"/>
          </a:p>
        </p:txBody>
      </p:sp>
      <p:sp>
        <p:nvSpPr>
          <p:cNvPr id="27" name="TextBox 5"/>
          <p:cNvSpPr txBox="1"/>
          <p:nvPr/>
        </p:nvSpPr>
        <p:spPr>
          <a:xfrm>
            <a:off x="6606489" y="1551061"/>
            <a:ext cx="226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3) More complicated </a:t>
            </a:r>
          </a:p>
          <a:p>
            <a:r>
              <a:rPr lang="en-US" dirty="0" smtClean="0"/>
              <a:t>networks...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4155" y="5661248"/>
            <a:ext cx="8066160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fundamental limit of multi-user entanglement distillation and quantum key distribution in optical network channels? 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4155" y="166295"/>
            <a:ext cx="783332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QKD over </a:t>
            </a: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uantum network channels</a:t>
            </a:r>
          </a:p>
        </p:txBody>
      </p:sp>
      <p:sp>
        <p:nvSpPr>
          <p:cNvPr id="33" name="雲 32"/>
          <p:cNvSpPr/>
          <p:nvPr/>
        </p:nvSpPr>
        <p:spPr>
          <a:xfrm>
            <a:off x="7040983" y="2996952"/>
            <a:ext cx="1493903" cy="123516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8343481" y="2791202"/>
            <a:ext cx="253139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8315122" y="3938716"/>
            <a:ext cx="444011" cy="3331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7040983" y="4075967"/>
            <a:ext cx="253139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 flipV="1">
            <a:off x="6923869" y="2967030"/>
            <a:ext cx="314681" cy="2244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7787934" y="2780928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7849699" y="4232112"/>
            <a:ext cx="0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8470288" y="3471251"/>
            <a:ext cx="3413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>
            <a:off x="6699601" y="3614532"/>
            <a:ext cx="3413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pic>
        <p:nvPicPr>
          <p:cNvPr id="22540" name="Picture 12" descr="\begin{align*}&#10;E_R(C;AB)_\phi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97" y="1015685"/>
            <a:ext cx="1881731" cy="36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2: Calculation of the REE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617" y="60713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Converse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4731" y="5476619"/>
            <a:ext cx="3197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- As a consequence we have</a:t>
            </a:r>
            <a:endParaRPr kumimoji="1" lang="ja-JP" altLang="en-US" sz="2000" dirty="0"/>
          </a:p>
        </p:txBody>
      </p:sp>
      <p:pic>
        <p:nvPicPr>
          <p:cNvPr id="47" name="Picture 33" descr="\begin{align*}&#10;\lim_{N_S \to \infty} E_R(C;AB)_\phi = - \log_2 \left( 1- \frac{\eta_C}{1-\eta_B} \right)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9" y="5948912"/>
            <a:ext cx="4461653" cy="57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7" descr="\begin{align*}&#10;=\log_2 \frac{1-\eta_B}{1-\eta_B-\eta_C}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52" y="5948913"/>
            <a:ext cx="2141839" cy="57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\begin{align*}&#10;|\Psi((1-\eta_B)N_S)\rangle_{AC'}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90" y="4086583"/>
            <a:ext cx="2403667" cy="2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\begin{align*}&#10;\lim_{N_S \to \infty} E_R(A;B)_{\phi} = - \log_2 (1-\eta)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96" y="897571"/>
            <a:ext cx="3235300" cy="33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テキスト ボックス 58"/>
          <p:cNvSpPr txBox="1"/>
          <p:nvPr/>
        </p:nvSpPr>
        <p:spPr>
          <a:xfrm>
            <a:off x="4173221" y="816195"/>
            <a:ext cx="174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Bipartite case:</a:t>
            </a:r>
            <a:endParaRPr kumimoji="1" lang="ja-JP" altLang="en-US" sz="2000" dirty="0"/>
          </a:p>
        </p:txBody>
      </p:sp>
      <p:cxnSp>
        <p:nvCxnSpPr>
          <p:cNvPr id="60" name="直線矢印コネクタ 59"/>
          <p:cNvCxnSpPr/>
          <p:nvPr/>
        </p:nvCxnSpPr>
        <p:spPr>
          <a:xfrm>
            <a:off x="3536920" y="2458502"/>
            <a:ext cx="20638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3852330" y="2297234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3969718" y="2174662"/>
            <a:ext cx="0" cy="121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4761056" y="2279982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flipH="1">
            <a:off x="4878443" y="2157410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4" descr="\begin{align*}&#10;\hat{a}'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63" y="2353683"/>
            <a:ext cx="145389" cy="1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\begin{align*}&#10;\hat{b}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69" y="3411858"/>
            <a:ext cx="83921" cy="2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\begin{align*}&#10;\hat{c}&#10;\end{align*}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14" y="2353683"/>
            <a:ext cx="87338" cy="1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\begin{align*}&#10;\hat{e}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13" y="3480974"/>
            <a:ext cx="83760" cy="1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直線矢印コネクタ 70"/>
          <p:cNvCxnSpPr/>
          <p:nvPr/>
        </p:nvCxnSpPr>
        <p:spPr>
          <a:xfrm flipV="1">
            <a:off x="3448283" y="2550274"/>
            <a:ext cx="396242" cy="2681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H="1" flipV="1">
            <a:off x="5047733" y="2589074"/>
            <a:ext cx="216023" cy="2293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20" descr="\begin{align*}&#10;\frac{\eta_C}{1 - \eta_B}&#10;\end{align*}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80" y="2800741"/>
            <a:ext cx="526711" cy="3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2" descr="\begin{align*}&#10;1-\eta_B&#10;\end{align*}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30" y="2904801"/>
            <a:ext cx="487690" cy="15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4" descr="\begin{align*}&#10;\hat{f}'&#10;\end{align*}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45" y="1877915"/>
            <a:ext cx="141359" cy="2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6" descr="\begin{align*}&#10;\hat{g}'&#10;\end{align*}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35" y="1877915"/>
            <a:ext cx="144541" cy="2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\begin{align*}&#10;\hat{c}'&#10;\end{align*}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54" y="2258903"/>
            <a:ext cx="129641" cy="1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テキスト ボックス 83"/>
          <p:cNvSpPr txBox="1"/>
          <p:nvPr/>
        </p:nvSpPr>
        <p:spPr>
          <a:xfrm>
            <a:off x="2957357" y="1636179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(b)</a:t>
            </a:r>
            <a:endParaRPr kumimoji="1" lang="ja-JP" altLang="en-US" sz="2400" dirty="0"/>
          </a:p>
        </p:txBody>
      </p:sp>
      <p:sp>
        <p:nvSpPr>
          <p:cNvPr id="85" name="正方形/長方形 84"/>
          <p:cNvSpPr/>
          <p:nvPr/>
        </p:nvSpPr>
        <p:spPr>
          <a:xfrm>
            <a:off x="2827880" y="1636179"/>
            <a:ext cx="3213348" cy="20610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6" name="直線コネクタ 85"/>
          <p:cNvCxnSpPr/>
          <p:nvPr/>
        </p:nvCxnSpPr>
        <p:spPr>
          <a:xfrm>
            <a:off x="4568825" y="1462341"/>
            <a:ext cx="0" cy="248285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5314384" y="1462341"/>
            <a:ext cx="0" cy="248285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5863816" y="4002969"/>
            <a:ext cx="51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 smtClean="0"/>
              <a:t>C</a:t>
            </a:r>
            <a:endParaRPr kumimoji="1" lang="ja-JP" altLang="en-US" sz="2800" i="1" dirty="0"/>
          </a:p>
        </p:txBody>
      </p:sp>
      <p:pic>
        <p:nvPicPr>
          <p:cNvPr id="98" name="Picture 20" descr="\begin{align*}&#10;\frac{\eta_C}{1 - \eta_B}&#10;\end{align*}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47" y="4835708"/>
            <a:ext cx="653505" cy="4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9" name="直線矢印コネクタ 98"/>
          <p:cNvCxnSpPr/>
          <p:nvPr/>
        </p:nvCxnSpPr>
        <p:spPr>
          <a:xfrm>
            <a:off x="4491262" y="4241547"/>
            <a:ext cx="118977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4444061" y="4835708"/>
            <a:ext cx="71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with</a:t>
            </a:r>
            <a:endParaRPr kumimoji="1" lang="ja-JP" altLang="en-US" sz="2000" dirty="0"/>
          </a:p>
        </p:txBody>
      </p:sp>
      <p:pic>
        <p:nvPicPr>
          <p:cNvPr id="16390" name="Picture 6" descr="\begin{align*}&#10;|\rm{aux}\rangle_B&#10;\end{align*}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90" y="4517690"/>
            <a:ext cx="839011" cy="3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\begin{align*}&#10;\mathcal{L}_{C' \to C}&#10;\end{align*}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75" y="4403572"/>
            <a:ext cx="927093" cy="27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2: Calculation of the REE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617" y="60713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Converse</a:t>
            </a:r>
          </a:p>
        </p:txBody>
      </p:sp>
      <p:pic>
        <p:nvPicPr>
          <p:cNvPr id="59" name="Picture 2" descr="\begin{align*}&#10;E_{AB} + K_{AB} \le E_R(B;AC)_\phi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30" y="3166275"/>
            <a:ext cx="3640743" cy="3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\begin{align*}&#10;E_{AC} + K_{AC} \le E_R(C;AB)_\phi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30" y="3861048"/>
            <a:ext cx="3677814" cy="31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\begin{align*}&#10;E_{AB} + K_{AB} + E_{AC} + K_{AC} \le E_R(A;BC)_\phi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44" y="4725144"/>
            <a:ext cx="5349475" cy="29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左中かっこ 61"/>
          <p:cNvSpPr/>
          <p:nvPr/>
        </p:nvSpPr>
        <p:spPr>
          <a:xfrm>
            <a:off x="421490" y="3049013"/>
            <a:ext cx="216024" cy="262056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79512" y="2132856"/>
            <a:ext cx="41775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Upper bound of the rate region</a:t>
            </a:r>
            <a:endParaRPr kumimoji="1" lang="ja-JP" altLang="en-US" sz="2400" i="1" baseline="-25000" dirty="0"/>
          </a:p>
        </p:txBody>
      </p:sp>
      <p:cxnSp>
        <p:nvCxnSpPr>
          <p:cNvPr id="64" name="直線矢印コネクタ 63"/>
          <p:cNvCxnSpPr/>
          <p:nvPr/>
        </p:nvCxnSpPr>
        <p:spPr>
          <a:xfrm flipV="1">
            <a:off x="4687036" y="3350163"/>
            <a:ext cx="10255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flipV="1">
            <a:off x="4704204" y="5517232"/>
            <a:ext cx="1008352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19" descr="\begin{align*}&#10;\log_2 \frac{1-\eta_C}{1-\eta_B-\eta_C}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93" y="2989122"/>
            <a:ext cx="2181192" cy="66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1" descr="\begin{align*}&#10;\log_2 \frac{1-\eta_B}{1-\eta_B-\eta_C}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12" y="3773764"/>
            <a:ext cx="2143261" cy="65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3" descr="\begin{align*}&#10;-\log_2 (1-\eta_B-\eta_C)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00" y="5364704"/>
            <a:ext cx="2620561" cy="30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直線矢印コネクタ 69"/>
          <p:cNvCxnSpPr/>
          <p:nvPr/>
        </p:nvCxnSpPr>
        <p:spPr>
          <a:xfrm>
            <a:off x="4687036" y="4033074"/>
            <a:ext cx="10255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下矢印 70"/>
          <p:cNvSpPr/>
          <p:nvPr/>
        </p:nvSpPr>
        <p:spPr>
          <a:xfrm>
            <a:off x="3574410" y="980728"/>
            <a:ext cx="169572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6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3528" y="8709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Proof outline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97291" y="1696641"/>
            <a:ext cx="6605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sz="2800" dirty="0" smtClean="0">
                <a:solidFill>
                  <a:schemeClr val="bg1">
                    <a:lumMod val="65000"/>
                  </a:schemeClr>
                </a:solidFill>
              </a:rPr>
              <a:t>Achievability (1-to-2 QBC)</a:t>
            </a:r>
          </a:p>
          <a:p>
            <a:pPr marL="514350" indent="-514350">
              <a:buAutoNum type="arabicPeriod"/>
            </a:pPr>
            <a:endParaRPr lang="en-US" altLang="ja-JP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altLang="ja-JP" sz="2800" dirty="0" smtClean="0">
                <a:solidFill>
                  <a:schemeClr val="bg1">
                    <a:lumMod val="65000"/>
                  </a:schemeClr>
                </a:solidFill>
              </a:rPr>
              <a:t>Converse (1-to-2 QBC)</a:t>
            </a:r>
          </a:p>
          <a:p>
            <a:pPr marL="514350" indent="-514350">
              <a:buAutoNum type="arabicPeriod"/>
            </a:pPr>
            <a:endParaRPr lang="en-US" altLang="ja-JP" sz="2800" dirty="0"/>
          </a:p>
          <a:p>
            <a:pPr marL="514350" indent="-514350">
              <a:buAutoNum type="arabicPeriod"/>
            </a:pPr>
            <a:r>
              <a:rPr lang="en-US" altLang="ja-JP" sz="2800" dirty="0" smtClean="0"/>
              <a:t>Generalization to 1-to-</a:t>
            </a:r>
            <a:r>
              <a:rPr lang="en-US" altLang="ja-JP" sz="2800" i="1" dirty="0" smtClean="0"/>
              <a:t>m</a:t>
            </a:r>
            <a:r>
              <a:rPr lang="en-US" altLang="ja-JP" sz="2800" dirty="0" smtClean="0"/>
              <a:t> arbitrary linear optics network</a:t>
            </a:r>
          </a:p>
        </p:txBody>
      </p:sp>
    </p:spTree>
    <p:extLst>
      <p:ext uri="{BB962C8B-B14F-4D97-AF65-F5344CB8AC3E}">
        <p14:creationId xmlns:p14="http://schemas.microsoft.com/office/powerpoint/2010/main" val="33902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19" y="116632"/>
            <a:ext cx="876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Generalization to 1-to-m QBC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9134" y="89553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1-to-2</a:t>
            </a:r>
            <a:endParaRPr kumimoji="1" lang="ja-JP" altLang="en-US" sz="2400" u="sng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959593" y="2368665"/>
            <a:ext cx="20638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275003" y="2207397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1392391" y="2084825"/>
            <a:ext cx="0" cy="121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183729" y="2190145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2301116" y="2067573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" descr="\begin{align*}&#10;\eta_B + \eta_C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9" y="2770727"/>
            <a:ext cx="641065" cy="14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直線矢印コネクタ 27"/>
          <p:cNvCxnSpPr/>
          <p:nvPr/>
        </p:nvCxnSpPr>
        <p:spPr>
          <a:xfrm flipH="1" flipV="1">
            <a:off x="2470406" y="2499237"/>
            <a:ext cx="216023" cy="2293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8" descr="\begin{align*}&#10;\frac{\eta_B}{\eta_B + \eta_C}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77" y="2694797"/>
            <a:ext cx="673950" cy="3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直線矢印コネクタ 33"/>
          <p:cNvCxnSpPr/>
          <p:nvPr/>
        </p:nvCxnSpPr>
        <p:spPr>
          <a:xfrm flipV="1">
            <a:off x="1053440" y="2449612"/>
            <a:ext cx="222711" cy="2340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矢印コネクタ 2"/>
          <p:cNvCxnSpPr>
            <a:stCxn id="21" idx="3"/>
          </p:cNvCxnSpPr>
          <p:nvPr/>
        </p:nvCxnSpPr>
        <p:spPr>
          <a:xfrm flipV="1">
            <a:off x="1177246" y="1126371"/>
            <a:ext cx="648072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1933732" y="895124"/>
            <a:ext cx="108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1-to-m</a:t>
            </a:r>
            <a:endParaRPr kumimoji="1" lang="ja-JP" altLang="en-US" sz="2400" u="sng" dirty="0"/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5573440" y="2328391"/>
            <a:ext cx="28869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888850" y="2167123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6006238" y="2044551"/>
            <a:ext cx="0" cy="121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6252935" y="2149871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H="1">
            <a:off x="6370322" y="2027299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7725175" y="2152301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H="1">
            <a:off x="7842562" y="2029729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8342960" y="2152301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8460347" y="2328391"/>
            <a:ext cx="1" cy="938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6" descr="\begin{align*}&#10;E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13" y="3409727"/>
            <a:ext cx="189633" cy="1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右中かっこ 48"/>
          <p:cNvSpPr/>
          <p:nvPr/>
        </p:nvSpPr>
        <p:spPr>
          <a:xfrm rot="5400000">
            <a:off x="7469681" y="2527659"/>
            <a:ext cx="134044" cy="2567537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0" name="Picture 8" descr="\begin{align*}&#10;\cdots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72" y="2823967"/>
            <a:ext cx="42163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直線矢印コネクタ 51"/>
          <p:cNvCxnSpPr/>
          <p:nvPr/>
        </p:nvCxnSpPr>
        <p:spPr>
          <a:xfrm flipH="1">
            <a:off x="6457637" y="1632762"/>
            <a:ext cx="623391" cy="5760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4744367" y="2143725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sender</a:t>
            </a:r>
            <a:endParaRPr kumimoji="1" lang="ja-JP" altLang="en-US" dirty="0"/>
          </a:p>
        </p:txBody>
      </p:sp>
      <p:pic>
        <p:nvPicPr>
          <p:cNvPr id="54" name="Picture 4" descr="\begin{align*}&#10;B_1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78" y="3389679"/>
            <a:ext cx="278599" cy="22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\begin{align*}&#10;B_{m-1}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71" y="3389679"/>
            <a:ext cx="619660" cy="2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\begin{align*}&#10;B_m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87" y="3377984"/>
            <a:ext cx="359777" cy="21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\begin{align*}&#10;\tilde{\eta}_j = \frac{1-\sum_{k=1}^{j} \eta_k}{&#10;1-\sum_{l=1}^{j-1} \eta_l}&#10;\end{align*}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72" y="1126372"/>
            <a:ext cx="1403297" cy="5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\begin{align*}&#10;|0\rangle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850" y="1792358"/>
            <a:ext cx="204703" cy="2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\begin{align*}&#10;|0\rangle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61" y="1786478"/>
            <a:ext cx="204702" cy="2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" descr="\begin{align*}&#10;|0\rangle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01" y="1792359"/>
            <a:ext cx="204702" cy="2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テキスト ボックス 60"/>
          <p:cNvSpPr txBox="1"/>
          <p:nvPr/>
        </p:nvSpPr>
        <p:spPr>
          <a:xfrm>
            <a:off x="6937920" y="3878450"/>
            <a:ext cx="126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m</a:t>
            </a:r>
            <a:r>
              <a:rPr kumimoji="1" lang="en-US" altLang="ja-JP" dirty="0" smtClean="0"/>
              <a:t> receivers</a:t>
            </a:r>
            <a:endParaRPr kumimoji="1" lang="ja-JP" altLang="en-US" dirty="0"/>
          </a:p>
        </p:txBody>
      </p:sp>
      <p:pic>
        <p:nvPicPr>
          <p:cNvPr id="62" name="Picture 12" descr="\begin{align*}&#10;|0\rangle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51" y="1817351"/>
            <a:ext cx="238306" cy="2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\begin{align*}&#10;|0\rangle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24" y="1822850"/>
            <a:ext cx="227183" cy="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テキスト ボックス 63"/>
          <p:cNvSpPr txBox="1"/>
          <p:nvPr/>
        </p:nvSpPr>
        <p:spPr>
          <a:xfrm>
            <a:off x="130520" y="217739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sender</a:t>
            </a:r>
            <a:endParaRPr kumimoji="1" lang="ja-JP" altLang="en-US" dirty="0"/>
          </a:p>
        </p:txBody>
      </p:sp>
      <p:pic>
        <p:nvPicPr>
          <p:cNvPr id="65" name="Picture 6" descr="\begin{align*}&#10;E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74" y="3409727"/>
            <a:ext cx="189633" cy="1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\begin{align*}&#10;B&#10;\end{align*}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2" y="2257998"/>
            <a:ext cx="193605" cy="18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\begin{align*}&#10;C&#10;\end{align*}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50" y="3389679"/>
            <a:ext cx="194013" cy="19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矢印 6"/>
          <p:cNvSpPr/>
          <p:nvPr/>
        </p:nvSpPr>
        <p:spPr>
          <a:xfrm>
            <a:off x="3853224" y="2084825"/>
            <a:ext cx="646767" cy="680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1102313" y="4339841"/>
            <a:ext cx="3660456" cy="2061909"/>
            <a:chOff x="1102313" y="4339841"/>
            <a:chExt cx="3660456" cy="2061909"/>
          </a:xfrm>
        </p:grpSpPr>
        <p:pic>
          <p:nvPicPr>
            <p:cNvPr id="67" name="Picture 12" descr="\begin{align*}&#10;A'&#10;\end{align*}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313" y="4405228"/>
              <a:ext cx="247853" cy="212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4" descr="\begin{align*}&#10;B_1&#10;\end{align*}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660" y="4497164"/>
              <a:ext cx="247055" cy="196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8" descr="\begin{align*}&#10;B_m&#10;\end{align*}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300" y="5269961"/>
              <a:ext cx="327020" cy="198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6" descr="\begin{align*}&#10;E&#10;\end{align*}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810" y="5919759"/>
              <a:ext cx="199959" cy="186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" descr="\begin{align*}&#10;|0\rangle&#10;\end{align*}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313" y="4754677"/>
              <a:ext cx="216024" cy="22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右中かっこ 83"/>
            <p:cNvSpPr/>
            <p:nvPr/>
          </p:nvSpPr>
          <p:spPr>
            <a:xfrm>
              <a:off x="4372660" y="5628744"/>
              <a:ext cx="153701" cy="720080"/>
            </a:xfrm>
            <a:prstGeom prst="righ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6" name="Picture 4" descr="\begin{align*}&#10;|0\rangle&#10;\end{align*}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395" y="6174925"/>
              <a:ext cx="216024" cy="22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グループ化 8"/>
            <p:cNvGrpSpPr/>
            <p:nvPr/>
          </p:nvGrpSpPr>
          <p:grpSpPr>
            <a:xfrm>
              <a:off x="1492340" y="4339841"/>
              <a:ext cx="2786066" cy="2061909"/>
              <a:chOff x="1492340" y="4339841"/>
              <a:chExt cx="2786066" cy="2061909"/>
            </a:xfrm>
          </p:grpSpPr>
          <p:sp>
            <p:nvSpPr>
              <p:cNvPr id="68" name="正方形/長方形 67"/>
              <p:cNvSpPr/>
              <p:nvPr/>
            </p:nvSpPr>
            <p:spPr>
              <a:xfrm>
                <a:off x="1945131" y="4470615"/>
                <a:ext cx="1767080" cy="19311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9" name="直線矢印コネクタ 68"/>
              <p:cNvCxnSpPr/>
              <p:nvPr/>
            </p:nvCxnSpPr>
            <p:spPr>
              <a:xfrm>
                <a:off x="1501282" y="4548624"/>
                <a:ext cx="443849" cy="28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矢印コネクタ 69"/>
              <p:cNvCxnSpPr/>
              <p:nvPr/>
            </p:nvCxnSpPr>
            <p:spPr>
              <a:xfrm>
                <a:off x="3702529" y="4575206"/>
                <a:ext cx="557131" cy="0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矢印コネクタ 70"/>
              <p:cNvCxnSpPr/>
              <p:nvPr/>
            </p:nvCxnSpPr>
            <p:spPr>
              <a:xfrm>
                <a:off x="3712211" y="5726686"/>
                <a:ext cx="553624" cy="0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矢印コネクタ 71"/>
              <p:cNvCxnSpPr/>
              <p:nvPr/>
            </p:nvCxnSpPr>
            <p:spPr>
              <a:xfrm>
                <a:off x="3724782" y="5353954"/>
                <a:ext cx="553624" cy="0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6" name="Picture 16" descr="\begin{align*}&#10;\eta_{B_1}&#10;\end{align*}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566" y="4339841"/>
                <a:ext cx="248249" cy="1307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18" descr="\begin{align*}&#10;\eta_{B_m}&#10;\end{align*}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4364" y="5148174"/>
                <a:ext cx="333696" cy="141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12" descr="\begin{align*}&#10;U^{\mathcal{L}}&#10;\end{align*}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3441" y="5271827"/>
                <a:ext cx="391809" cy="290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\begin{align*}&#10;\cdots&#10;\end{align*}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17214" y="4860392"/>
                <a:ext cx="237143" cy="257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0" name="直線矢印コネクタ 79"/>
              <p:cNvCxnSpPr/>
              <p:nvPr/>
            </p:nvCxnSpPr>
            <p:spPr>
              <a:xfrm>
                <a:off x="1501281" y="4852249"/>
                <a:ext cx="443849" cy="28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矢印コネクタ 81"/>
              <p:cNvCxnSpPr/>
              <p:nvPr/>
            </p:nvCxnSpPr>
            <p:spPr>
              <a:xfrm>
                <a:off x="3712211" y="6276816"/>
                <a:ext cx="553624" cy="0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3" name="Picture 8" descr="\begin{align*}&#10;\cdots&#10;\end{align*}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56094" y="6000326"/>
                <a:ext cx="237143" cy="257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5" name="直線矢印コネクタ 84"/>
              <p:cNvCxnSpPr/>
              <p:nvPr/>
            </p:nvCxnSpPr>
            <p:spPr>
              <a:xfrm>
                <a:off x="1492340" y="6276816"/>
                <a:ext cx="443849" cy="28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8" descr="\begin{align*}&#10;\cdots&#10;\end{align*}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487566" y="5445551"/>
                <a:ext cx="421636" cy="45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8" name="テキスト ボックス 87"/>
          <p:cNvSpPr txBox="1"/>
          <p:nvPr/>
        </p:nvSpPr>
        <p:spPr>
          <a:xfrm>
            <a:off x="5371199" y="4176922"/>
            <a:ext cx="649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solidFill>
                  <a:srgbClr val="FF0000"/>
                </a:solidFill>
              </a:rPr>
              <a:t>?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  <p:sp>
        <p:nvSpPr>
          <p:cNvPr id="8" name="左右矢印 7"/>
          <p:cNvSpPr/>
          <p:nvPr/>
        </p:nvSpPr>
        <p:spPr>
          <a:xfrm rot="18584624">
            <a:off x="4581823" y="3637786"/>
            <a:ext cx="1096511" cy="6817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0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19" y="116632"/>
            <a:ext cx="876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Generalization to 1-to-m QBC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6716" y="764704"/>
            <a:ext cx="6243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Linear optical network decomposition</a:t>
            </a:r>
            <a:endParaRPr kumimoji="1" lang="ja-JP" altLang="en-US" sz="28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340780" y="1216038"/>
            <a:ext cx="370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Reck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Zeilinger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Bernstein, </a:t>
            </a:r>
            <a:r>
              <a:rPr lang="en-US" altLang="ja-JP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Bertani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Phys. Rev. Lett. 73, 58 (1994)</a:t>
            </a:r>
          </a:p>
        </p:txBody>
      </p:sp>
      <p:cxnSp>
        <p:nvCxnSpPr>
          <p:cNvPr id="91" name="直線矢印コネクタ 90"/>
          <p:cNvCxnSpPr/>
          <p:nvPr/>
        </p:nvCxnSpPr>
        <p:spPr>
          <a:xfrm flipV="1">
            <a:off x="4455412" y="3544279"/>
            <a:ext cx="508857" cy="46583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4471060" y="3544279"/>
            <a:ext cx="4093609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 flipV="1">
            <a:off x="4709840" y="3544280"/>
            <a:ext cx="877445" cy="80760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/>
          <p:nvPr/>
        </p:nvCxnSpPr>
        <p:spPr>
          <a:xfrm flipV="1">
            <a:off x="5029172" y="3583346"/>
            <a:ext cx="1222607" cy="110230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flipV="1">
            <a:off x="6169571" y="3600021"/>
            <a:ext cx="2172550" cy="201189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>
            <a:off x="4940708" y="3562586"/>
            <a:ext cx="932516" cy="8950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8" descr="\begin{align*}&#10;\cdots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5458">
            <a:off x="6121032" y="4568231"/>
            <a:ext cx="42163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\begin{align*}&#10;\cdots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5458">
            <a:off x="6385136" y="4224287"/>
            <a:ext cx="42163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9" name="直線矢印コネクタ 98"/>
          <p:cNvCxnSpPr/>
          <p:nvPr/>
        </p:nvCxnSpPr>
        <p:spPr>
          <a:xfrm>
            <a:off x="5556439" y="3563158"/>
            <a:ext cx="625926" cy="63400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/>
          <p:nvPr/>
        </p:nvCxnSpPr>
        <p:spPr>
          <a:xfrm>
            <a:off x="6245063" y="3600020"/>
            <a:ext cx="331269" cy="3075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>
            <a:off x="6410697" y="4944393"/>
            <a:ext cx="695064" cy="66752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>
            <a:off x="6725841" y="4662906"/>
            <a:ext cx="695064" cy="66752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>
            <a:off x="7021893" y="4351884"/>
            <a:ext cx="695064" cy="66752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8312105" y="3583346"/>
            <a:ext cx="331269" cy="3075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5029172" y="3895709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5679137" y="3897247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5391398" y="4204231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6445550" y="5206906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6758229" y="4928281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7073373" y="4626715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 flipV="1">
            <a:off x="7369425" y="3561422"/>
            <a:ext cx="375142" cy="3294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>
            <a:off x="7754969" y="3589683"/>
            <a:ext cx="587152" cy="5925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7844479" y="3907584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2" name="Picture 12" descr="\begin{align*}&#10;U(N \times N)=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88" y="2314949"/>
            <a:ext cx="1919903" cy="3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\begin{align*}&#10;T_{N,N-1} \cdot T_{N,N-2} \cdots T_{2,1} \cdot D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72" y="2328597"/>
            <a:ext cx="4224179" cy="3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8" descr="\begin{align*}&#10;\cdots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8824">
            <a:off x="7681544" y="4434783"/>
            <a:ext cx="42163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グループ化 43"/>
          <p:cNvGrpSpPr/>
          <p:nvPr/>
        </p:nvGrpSpPr>
        <p:grpSpPr>
          <a:xfrm>
            <a:off x="485964" y="3686633"/>
            <a:ext cx="1955504" cy="1643800"/>
            <a:chOff x="1492340" y="4339841"/>
            <a:chExt cx="2786066" cy="2061909"/>
          </a:xfrm>
        </p:grpSpPr>
        <p:sp>
          <p:nvSpPr>
            <p:cNvPr id="45" name="正方形/長方形 44"/>
            <p:cNvSpPr/>
            <p:nvPr/>
          </p:nvSpPr>
          <p:spPr>
            <a:xfrm>
              <a:off x="1945131" y="4470615"/>
              <a:ext cx="1767080" cy="19311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" name="直線矢印コネクタ 45"/>
            <p:cNvCxnSpPr/>
            <p:nvPr/>
          </p:nvCxnSpPr>
          <p:spPr>
            <a:xfrm>
              <a:off x="1501282" y="4548624"/>
              <a:ext cx="443849" cy="287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>
              <a:off x="3702529" y="4575206"/>
              <a:ext cx="557131" cy="0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>
              <a:off x="3712211" y="5726686"/>
              <a:ext cx="553624" cy="0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/>
            <p:nvPr/>
          </p:nvCxnSpPr>
          <p:spPr>
            <a:xfrm>
              <a:off x="3724782" y="5353954"/>
              <a:ext cx="553624" cy="0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16" descr="\begin{align*}&#10;\eta_{B_1}&#10;\end{align*}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566" y="4339841"/>
              <a:ext cx="248249" cy="130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8" descr="\begin{align*}&#10;\eta_{B_m}&#10;\end{align*}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64" y="5148174"/>
              <a:ext cx="333696" cy="141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2" descr="\begin{align*}&#10;U^{\mathcal{L}}&#10;\end{align*}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441" y="5271827"/>
              <a:ext cx="391809" cy="290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8" descr="\begin{align*}&#10;\cdots&#10;\end{align*}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17214" y="4860392"/>
              <a:ext cx="237143" cy="25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4" name="直線矢印コネクタ 53"/>
            <p:cNvCxnSpPr/>
            <p:nvPr/>
          </p:nvCxnSpPr>
          <p:spPr>
            <a:xfrm>
              <a:off x="1501281" y="4852249"/>
              <a:ext cx="443849" cy="287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/>
            <p:nvPr/>
          </p:nvCxnSpPr>
          <p:spPr>
            <a:xfrm>
              <a:off x="3712211" y="6276816"/>
              <a:ext cx="553624" cy="0"/>
            </a:xfrm>
            <a:prstGeom prst="straightConnector1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8" descr="\begin{align*}&#10;\cdots&#10;\end{align*}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56094" y="6000326"/>
              <a:ext cx="237143" cy="25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7" name="直線矢印コネクタ 56"/>
            <p:cNvCxnSpPr/>
            <p:nvPr/>
          </p:nvCxnSpPr>
          <p:spPr>
            <a:xfrm>
              <a:off x="1492340" y="6276816"/>
              <a:ext cx="443849" cy="287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8" descr="\begin{align*}&#10;\cdots&#10;\end{align*}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7566" y="5445551"/>
              <a:ext cx="421636" cy="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左右矢印 58"/>
          <p:cNvSpPr/>
          <p:nvPr/>
        </p:nvSpPr>
        <p:spPr>
          <a:xfrm>
            <a:off x="2869830" y="4309466"/>
            <a:ext cx="962538" cy="6817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19" y="116632"/>
            <a:ext cx="876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Generalization to 1-to-m QBC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6716" y="764704"/>
            <a:ext cx="6243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Linear optical network decomposition</a:t>
            </a:r>
            <a:endParaRPr kumimoji="1" lang="ja-JP" altLang="en-US" sz="28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340780" y="1216038"/>
            <a:ext cx="370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Reck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Zeilinger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Bernstein, </a:t>
            </a:r>
            <a:r>
              <a:rPr lang="en-US" altLang="ja-JP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Bertani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Phys. Rev. Lett. 73, 58 (1994)</a:t>
            </a:r>
          </a:p>
        </p:txBody>
      </p:sp>
      <p:cxnSp>
        <p:nvCxnSpPr>
          <p:cNvPr id="91" name="直線矢印コネクタ 90"/>
          <p:cNvCxnSpPr/>
          <p:nvPr/>
        </p:nvCxnSpPr>
        <p:spPr>
          <a:xfrm flipV="1">
            <a:off x="4455412" y="3544279"/>
            <a:ext cx="508857" cy="46583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4471060" y="3544279"/>
            <a:ext cx="4093609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 flipV="1">
            <a:off x="4709840" y="3544280"/>
            <a:ext cx="877445" cy="80760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/>
          <p:nvPr/>
        </p:nvCxnSpPr>
        <p:spPr>
          <a:xfrm flipV="1">
            <a:off x="5029172" y="3583346"/>
            <a:ext cx="1222607" cy="110230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flipV="1">
            <a:off x="6169571" y="3600021"/>
            <a:ext cx="2172550" cy="201189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>
            <a:off x="4940708" y="3562586"/>
            <a:ext cx="932516" cy="8950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8" descr="\begin{align*}&#10;\cdots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5458">
            <a:off x="6121032" y="4568231"/>
            <a:ext cx="42163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\begin{align*}&#10;\cdots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5458">
            <a:off x="6385136" y="4224287"/>
            <a:ext cx="42163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9" name="直線矢印コネクタ 98"/>
          <p:cNvCxnSpPr/>
          <p:nvPr/>
        </p:nvCxnSpPr>
        <p:spPr>
          <a:xfrm>
            <a:off x="5556439" y="3563158"/>
            <a:ext cx="625926" cy="63400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/>
          <p:nvPr/>
        </p:nvCxnSpPr>
        <p:spPr>
          <a:xfrm>
            <a:off x="6245063" y="3600020"/>
            <a:ext cx="331269" cy="3075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>
            <a:off x="6410697" y="4944393"/>
            <a:ext cx="695064" cy="66752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>
            <a:off x="6725841" y="4662906"/>
            <a:ext cx="695064" cy="66752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>
            <a:off x="7021893" y="4351884"/>
            <a:ext cx="695064" cy="66752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8312105" y="3583346"/>
            <a:ext cx="331269" cy="3075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5029172" y="3895709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5679137" y="3897247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5391398" y="4204231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6445550" y="5206906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6758229" y="4928281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7073373" y="4626715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 flipV="1">
            <a:off x="7369425" y="3561422"/>
            <a:ext cx="375142" cy="3294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>
            <a:off x="7754969" y="3589683"/>
            <a:ext cx="587152" cy="5925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7844479" y="3907584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2" descr="\begin{align*}&#10;A'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9" y="5725069"/>
            <a:ext cx="247853" cy="21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\begin{align*}&#10;|0\rangle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81" y="4033575"/>
            <a:ext cx="216024" cy="2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\begin{align*}&#10;|0\rangle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07" y="4379145"/>
            <a:ext cx="216024" cy="2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\begin{align*}&#10;|0\rangle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50" y="4769844"/>
            <a:ext cx="216024" cy="2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\begin{align*}&#10;B_1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506" y="5093257"/>
            <a:ext cx="247055" cy="19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8" descr="\begin{align*}&#10;B_m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8" y="3934350"/>
            <a:ext cx="327020" cy="19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6" descr="\begin{align*}&#10;E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86" y="5721075"/>
            <a:ext cx="192212" cy="1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\begin{align*}&#10;B_{m-1}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90" y="4238416"/>
            <a:ext cx="517296" cy="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\begin{align*}&#10;U(N \times N)=&#10;\end{align*}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88" y="2314949"/>
            <a:ext cx="1919903" cy="3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\begin{align*}&#10;T_{N,N-1} \cdot T_{N,N-2} \cdots T_{2,1} \cdot D&#10;\end{align*}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72" y="2328597"/>
            <a:ext cx="4224179" cy="3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中かっこ 8"/>
          <p:cNvSpPr/>
          <p:nvPr/>
        </p:nvSpPr>
        <p:spPr>
          <a:xfrm rot="2581262">
            <a:off x="7282456" y="5338146"/>
            <a:ext cx="194232" cy="55147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3" name="Picture 8" descr="\begin{align*}&#10;\cdots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8824">
            <a:off x="7681544" y="4434783"/>
            <a:ext cx="42163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2" y="3692717"/>
            <a:ext cx="2592289" cy="163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" name="左右矢印 139"/>
          <p:cNvSpPr/>
          <p:nvPr/>
        </p:nvSpPr>
        <p:spPr>
          <a:xfrm>
            <a:off x="2869830" y="4309466"/>
            <a:ext cx="962538" cy="6817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9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19" y="116632"/>
            <a:ext cx="876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Generalization to 1-to-m QBC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6716" y="764704"/>
            <a:ext cx="6243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Linear optical network decomposition</a:t>
            </a:r>
            <a:endParaRPr kumimoji="1" lang="ja-JP" altLang="en-US" sz="28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340780" y="1216038"/>
            <a:ext cx="370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Reck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Zeilinger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Bernstein, </a:t>
            </a:r>
            <a:r>
              <a:rPr lang="en-US" altLang="ja-JP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Bertani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Phys. Rev. Lett. 73, 58 (1994)</a:t>
            </a:r>
          </a:p>
        </p:txBody>
      </p:sp>
      <p:cxnSp>
        <p:nvCxnSpPr>
          <p:cNvPr id="95" name="直線矢印コネクタ 94"/>
          <p:cNvCxnSpPr/>
          <p:nvPr/>
        </p:nvCxnSpPr>
        <p:spPr>
          <a:xfrm flipV="1">
            <a:off x="6169571" y="3600021"/>
            <a:ext cx="2172550" cy="201189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>
            <a:off x="6410697" y="4944393"/>
            <a:ext cx="695064" cy="66752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>
            <a:off x="6725841" y="4662906"/>
            <a:ext cx="695064" cy="66752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>
            <a:off x="7021893" y="4351884"/>
            <a:ext cx="695064" cy="66752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8312105" y="3583346"/>
            <a:ext cx="331269" cy="3075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6445550" y="5206906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6758229" y="4928281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7073373" y="4626715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>
            <a:off x="7892359" y="3737128"/>
            <a:ext cx="449762" cy="44505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7844479" y="3907584"/>
            <a:ext cx="4081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2" descr="\begin{align*}&#10;A'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9" y="5725069"/>
            <a:ext cx="247853" cy="21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\begin{align*}&#10;|0\rangle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38" y="4132799"/>
            <a:ext cx="216024" cy="2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\begin{align*}&#10;|0\rangle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67" y="4426498"/>
            <a:ext cx="216024" cy="2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\begin{align*}&#10;|0\rangle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98" y="4717568"/>
            <a:ext cx="216024" cy="2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\begin{align*}&#10;B_1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506" y="5093257"/>
            <a:ext cx="247055" cy="19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8" descr="\begin{align*}&#10;B_m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8" y="3934350"/>
            <a:ext cx="327020" cy="19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6" descr="\begin{align*}&#10;E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86" y="5721075"/>
            <a:ext cx="192212" cy="1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\begin{align*}&#10;B_{m-1}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90" y="4238416"/>
            <a:ext cx="517296" cy="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\begin{align*}&#10;U(N \times N)=&#10;\end{align*}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88" y="2314949"/>
            <a:ext cx="1919903" cy="3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\begin{align*}&#10;T_{N,N-1} \cdot T_{N,N-2} \cdots T_{2,1} \cdot D&#10;\end{align*}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72" y="2328597"/>
            <a:ext cx="4224179" cy="3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中かっこ 8"/>
          <p:cNvSpPr/>
          <p:nvPr/>
        </p:nvSpPr>
        <p:spPr>
          <a:xfrm rot="2581262">
            <a:off x="7282456" y="5338146"/>
            <a:ext cx="194232" cy="55147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3" name="Picture 8" descr="\begin{align*}&#10;\cdots&#10;\end{align*}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8824">
            <a:off x="7681544" y="4434783"/>
            <a:ext cx="42163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2" y="3692717"/>
            <a:ext cx="2592289" cy="163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" name="左右矢印 139"/>
          <p:cNvSpPr/>
          <p:nvPr/>
        </p:nvSpPr>
        <p:spPr>
          <a:xfrm>
            <a:off x="3832368" y="4309466"/>
            <a:ext cx="962538" cy="6817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" name="Picture 4" descr="\begin{align*}&#10;|0\rangle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39" y="3576641"/>
            <a:ext cx="216024" cy="2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2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19" y="116632"/>
            <a:ext cx="8763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Generalization to 1-to-m QBC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9134" y="89553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1-to-2</a:t>
            </a:r>
            <a:endParaRPr kumimoji="1" lang="ja-JP" altLang="en-US" sz="2400" u="sng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959593" y="2368665"/>
            <a:ext cx="20638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275003" y="2207397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1392391" y="2084825"/>
            <a:ext cx="0" cy="121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183729" y="2190145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2301116" y="2067573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" descr="\begin{align*}&#10;\eta_B + \eta_C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9" y="2770727"/>
            <a:ext cx="641065" cy="14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直線矢印コネクタ 27"/>
          <p:cNvCxnSpPr/>
          <p:nvPr/>
        </p:nvCxnSpPr>
        <p:spPr>
          <a:xfrm flipH="1" flipV="1">
            <a:off x="2470406" y="2499237"/>
            <a:ext cx="216023" cy="2293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8" descr="\begin{align*}&#10;\frac{\eta_B}{\eta_B + \eta_C}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77" y="2694797"/>
            <a:ext cx="673950" cy="3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直線矢印コネクタ 33"/>
          <p:cNvCxnSpPr/>
          <p:nvPr/>
        </p:nvCxnSpPr>
        <p:spPr>
          <a:xfrm flipV="1">
            <a:off x="1053440" y="2449612"/>
            <a:ext cx="222711" cy="2340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矢印コネクタ 2"/>
          <p:cNvCxnSpPr>
            <a:stCxn id="21" idx="3"/>
          </p:cNvCxnSpPr>
          <p:nvPr/>
        </p:nvCxnSpPr>
        <p:spPr>
          <a:xfrm flipV="1">
            <a:off x="1177246" y="1126371"/>
            <a:ext cx="648072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1933732" y="895124"/>
            <a:ext cx="108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1-to-m</a:t>
            </a:r>
            <a:endParaRPr kumimoji="1" lang="ja-JP" altLang="en-US" sz="2400" u="sng" dirty="0"/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5573440" y="2328391"/>
            <a:ext cx="28869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888850" y="2167123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6006238" y="2044551"/>
            <a:ext cx="0" cy="1219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6252935" y="2149871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H="1">
            <a:off x="6370322" y="2027299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7725175" y="2152301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H="1">
            <a:off x="7842562" y="2029729"/>
            <a:ext cx="1" cy="12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8342960" y="2152301"/>
            <a:ext cx="252028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8460347" y="2328391"/>
            <a:ext cx="1" cy="938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6" descr="\begin{align*}&#10;E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13" y="3409727"/>
            <a:ext cx="189633" cy="1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右中かっこ 48"/>
          <p:cNvSpPr/>
          <p:nvPr/>
        </p:nvSpPr>
        <p:spPr>
          <a:xfrm rot="5400000">
            <a:off x="7469681" y="2527659"/>
            <a:ext cx="134044" cy="2567537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0" name="Picture 8" descr="\begin{align*}&#10;\cdots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72" y="2823967"/>
            <a:ext cx="42163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直線矢印コネクタ 51"/>
          <p:cNvCxnSpPr/>
          <p:nvPr/>
        </p:nvCxnSpPr>
        <p:spPr>
          <a:xfrm flipH="1">
            <a:off x="6457637" y="1632762"/>
            <a:ext cx="623391" cy="5760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4744367" y="2143725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sender</a:t>
            </a:r>
            <a:endParaRPr kumimoji="1" lang="ja-JP" altLang="en-US" dirty="0"/>
          </a:p>
        </p:txBody>
      </p:sp>
      <p:pic>
        <p:nvPicPr>
          <p:cNvPr id="54" name="Picture 4" descr="\begin{align*}&#10;B_1&#10;\end{align*}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78" y="3389679"/>
            <a:ext cx="278599" cy="22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\begin{align*}&#10;B_{m-1}&#10;\end{align*}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71" y="3389679"/>
            <a:ext cx="619660" cy="2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\begin{align*}&#10;B_m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87" y="3377984"/>
            <a:ext cx="359777" cy="21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\begin{align*}&#10;\tilde{\eta}_j = \frac{1-\sum_{k=1}^{j} \eta_k}{&#10;1-\sum_{l=1}^{j-1} \eta_l}&#10;\end{align*}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72" y="1126372"/>
            <a:ext cx="1403297" cy="5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\begin{align*}&#10;|0\rangle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850" y="1792358"/>
            <a:ext cx="204703" cy="2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\begin{align*}&#10;|0\rangle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61" y="1786478"/>
            <a:ext cx="204702" cy="2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" descr="\begin{align*}&#10;|0\rangle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01" y="1792359"/>
            <a:ext cx="204702" cy="2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テキスト ボックス 60"/>
          <p:cNvSpPr txBox="1"/>
          <p:nvPr/>
        </p:nvSpPr>
        <p:spPr>
          <a:xfrm>
            <a:off x="6937920" y="3878450"/>
            <a:ext cx="126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m</a:t>
            </a:r>
            <a:r>
              <a:rPr kumimoji="1" lang="en-US" altLang="ja-JP" dirty="0" smtClean="0"/>
              <a:t> receivers</a:t>
            </a:r>
            <a:endParaRPr kumimoji="1" lang="ja-JP" altLang="en-US" dirty="0"/>
          </a:p>
        </p:txBody>
      </p:sp>
      <p:pic>
        <p:nvPicPr>
          <p:cNvPr id="62" name="Picture 12" descr="\begin{align*}&#10;|0\rangle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51" y="1817351"/>
            <a:ext cx="238306" cy="2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2" descr="\begin{align*}&#10;|0\rangle&#10;\end{align*}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24" y="1822850"/>
            <a:ext cx="227183" cy="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テキスト ボックス 63"/>
          <p:cNvSpPr txBox="1"/>
          <p:nvPr/>
        </p:nvSpPr>
        <p:spPr>
          <a:xfrm>
            <a:off x="130520" y="217739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sender</a:t>
            </a:r>
            <a:endParaRPr kumimoji="1" lang="ja-JP" altLang="en-US" dirty="0"/>
          </a:p>
        </p:txBody>
      </p:sp>
      <p:pic>
        <p:nvPicPr>
          <p:cNvPr id="65" name="Picture 6" descr="\begin{align*}&#10;E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74" y="3409727"/>
            <a:ext cx="189633" cy="1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\begin{align*}&#10;B&#10;\end{align*}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2" y="2257998"/>
            <a:ext cx="193605" cy="18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\begin{align*}&#10;C&#10;\end{align*}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50" y="3389679"/>
            <a:ext cx="194013" cy="19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矢印 6"/>
          <p:cNvSpPr/>
          <p:nvPr/>
        </p:nvSpPr>
        <p:spPr>
          <a:xfrm>
            <a:off x="3853224" y="2084825"/>
            <a:ext cx="646767" cy="680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1102313" y="4339841"/>
            <a:ext cx="3660456" cy="2061909"/>
            <a:chOff x="1102313" y="4339841"/>
            <a:chExt cx="3660456" cy="2061909"/>
          </a:xfrm>
        </p:grpSpPr>
        <p:pic>
          <p:nvPicPr>
            <p:cNvPr id="67" name="Picture 12" descr="\begin{align*}&#10;A'&#10;\end{align*}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313" y="4405228"/>
              <a:ext cx="247853" cy="212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4" descr="\begin{align*}&#10;B_1&#10;\end{align*}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660" y="4497164"/>
              <a:ext cx="247055" cy="196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8" descr="\begin{align*}&#10;B_m&#10;\end{align*}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9300" y="5269961"/>
              <a:ext cx="327020" cy="198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6" descr="\begin{align*}&#10;E&#10;\end{align*}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810" y="5919759"/>
              <a:ext cx="199959" cy="186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" descr="\begin{align*}&#10;|0\rangle&#10;\end{align*}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313" y="4754677"/>
              <a:ext cx="216024" cy="22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右中かっこ 83"/>
            <p:cNvSpPr/>
            <p:nvPr/>
          </p:nvSpPr>
          <p:spPr>
            <a:xfrm>
              <a:off x="4372660" y="5628744"/>
              <a:ext cx="153701" cy="720080"/>
            </a:xfrm>
            <a:prstGeom prst="righ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6" name="Picture 4" descr="\begin{align*}&#10;|0\rangle&#10;\end{align*}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395" y="6174925"/>
              <a:ext cx="216024" cy="22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グループ化 8"/>
            <p:cNvGrpSpPr/>
            <p:nvPr/>
          </p:nvGrpSpPr>
          <p:grpSpPr>
            <a:xfrm>
              <a:off x="1492340" y="4339841"/>
              <a:ext cx="2786066" cy="2061909"/>
              <a:chOff x="1492340" y="4339841"/>
              <a:chExt cx="2786066" cy="2061909"/>
            </a:xfrm>
          </p:grpSpPr>
          <p:sp>
            <p:nvSpPr>
              <p:cNvPr id="68" name="正方形/長方形 67"/>
              <p:cNvSpPr/>
              <p:nvPr/>
            </p:nvSpPr>
            <p:spPr>
              <a:xfrm>
                <a:off x="1945131" y="4470615"/>
                <a:ext cx="1767080" cy="193113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9" name="直線矢印コネクタ 68"/>
              <p:cNvCxnSpPr/>
              <p:nvPr/>
            </p:nvCxnSpPr>
            <p:spPr>
              <a:xfrm>
                <a:off x="1501282" y="4548624"/>
                <a:ext cx="443849" cy="28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矢印コネクタ 69"/>
              <p:cNvCxnSpPr/>
              <p:nvPr/>
            </p:nvCxnSpPr>
            <p:spPr>
              <a:xfrm>
                <a:off x="3702529" y="4575206"/>
                <a:ext cx="557131" cy="0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矢印コネクタ 70"/>
              <p:cNvCxnSpPr/>
              <p:nvPr/>
            </p:nvCxnSpPr>
            <p:spPr>
              <a:xfrm>
                <a:off x="3712211" y="5726686"/>
                <a:ext cx="553624" cy="0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矢印コネクタ 71"/>
              <p:cNvCxnSpPr/>
              <p:nvPr/>
            </p:nvCxnSpPr>
            <p:spPr>
              <a:xfrm>
                <a:off x="3724782" y="5353954"/>
                <a:ext cx="553624" cy="0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6" name="Picture 16" descr="\begin{align*}&#10;\eta_{B_1}&#10;\end{align*}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566" y="4339841"/>
                <a:ext cx="248249" cy="1307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18" descr="\begin{align*}&#10;\eta_{B_m}&#10;\end{align*}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4364" y="5148174"/>
                <a:ext cx="333696" cy="141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12" descr="\begin{align*}&#10;U^{\mathcal{L}}&#10;\end{align*}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3441" y="5271827"/>
                <a:ext cx="391809" cy="2900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\begin{align*}&#10;\cdots&#10;\end{align*}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17214" y="4860392"/>
                <a:ext cx="237143" cy="257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0" name="直線矢印コネクタ 79"/>
              <p:cNvCxnSpPr/>
              <p:nvPr/>
            </p:nvCxnSpPr>
            <p:spPr>
              <a:xfrm>
                <a:off x="1501281" y="4852249"/>
                <a:ext cx="443849" cy="28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矢印コネクタ 81"/>
              <p:cNvCxnSpPr/>
              <p:nvPr/>
            </p:nvCxnSpPr>
            <p:spPr>
              <a:xfrm>
                <a:off x="3712211" y="6276816"/>
                <a:ext cx="553624" cy="0"/>
              </a:xfrm>
              <a:prstGeom prst="straightConnector1">
                <a:avLst/>
              </a:prstGeom>
              <a:ln w="1905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3" name="Picture 8" descr="\begin{align*}&#10;\cdots&#10;\end{align*}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856094" y="6000326"/>
                <a:ext cx="237143" cy="257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5" name="直線矢印コネクタ 84"/>
              <p:cNvCxnSpPr/>
              <p:nvPr/>
            </p:nvCxnSpPr>
            <p:spPr>
              <a:xfrm>
                <a:off x="1492340" y="6276816"/>
                <a:ext cx="443849" cy="287"/>
              </a:xfrm>
              <a:prstGeom prst="straightConnector1">
                <a:avLst/>
              </a:prstGeom>
              <a:ln w="1905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8" descr="\begin{align*}&#10;\cdots&#10;\end{align*}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487566" y="5445551"/>
                <a:ext cx="421636" cy="45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" name="左右矢印 7"/>
          <p:cNvSpPr/>
          <p:nvPr/>
        </p:nvSpPr>
        <p:spPr>
          <a:xfrm rot="18584624">
            <a:off x="4581823" y="3637786"/>
            <a:ext cx="1096511" cy="6817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9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116632"/>
            <a:ext cx="87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5097" y="843277"/>
            <a:ext cx="83674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- The LOCC-assisted unconstrained capacity region of </a:t>
            </a:r>
          </a:p>
          <a:p>
            <a:r>
              <a:rPr kumimoji="1" lang="en-US" altLang="ja-JP" sz="2000" dirty="0" smtClean="0"/>
              <a:t>  the pure-loss bosonic </a:t>
            </a:r>
            <a:r>
              <a:rPr lang="en-US" altLang="ja-JP" sz="2000" dirty="0" smtClean="0"/>
              <a:t>quantum broadcast channel</a:t>
            </a:r>
            <a:r>
              <a:rPr kumimoji="1" lang="en-US" altLang="ja-JP" sz="2000" dirty="0" smtClean="0"/>
              <a:t>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</a:t>
            </a:r>
            <a:r>
              <a:rPr kumimoji="1" lang="en-US" altLang="ja-JP" sz="2000" dirty="0" smtClean="0"/>
              <a:t>for the                                                                          protocol is established. </a:t>
            </a:r>
          </a:p>
          <a:p>
            <a:endParaRPr kumimoji="1" lang="en-US" altLang="ja-JP" sz="2000" dirty="0" smtClean="0"/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- Proof techniques</a:t>
            </a:r>
          </a:p>
          <a:p>
            <a:r>
              <a:rPr kumimoji="1" lang="en-US" altLang="ja-JP" sz="2000" dirty="0" smtClean="0"/>
              <a:t>   - state merging, </a:t>
            </a:r>
            <a:r>
              <a:rPr lang="en-US" altLang="ja-JP" sz="2000" dirty="0" smtClean="0"/>
              <a:t>teleportation simulation, relative entropy of entanglement,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QBC upper bounding, BS network reconfiguration</a:t>
            </a:r>
          </a:p>
          <a:p>
            <a:endParaRPr kumimoji="1" lang="en-US" altLang="ja-JP" sz="2000" dirty="0"/>
          </a:p>
          <a:p>
            <a:r>
              <a:rPr lang="en-US" altLang="ja-JP" sz="2000" dirty="0" smtClean="0"/>
              <a:t>- Although our proof provides the weak converse, this can be strengthened to </a:t>
            </a:r>
          </a:p>
          <a:p>
            <a:r>
              <a:rPr lang="en-US" altLang="ja-JP" sz="2000" dirty="0" smtClean="0"/>
              <a:t>  the </a:t>
            </a:r>
            <a:r>
              <a:rPr lang="en-US" altLang="ja-JP" sz="2000" b="1" i="1" dirty="0" smtClean="0"/>
              <a:t>strong converse</a:t>
            </a:r>
            <a:r>
              <a:rPr lang="en-US" altLang="ja-JP" sz="2000" b="1" dirty="0" smtClean="0"/>
              <a:t> </a:t>
            </a:r>
            <a:r>
              <a:rPr lang="en-US" altLang="ja-JP" sz="2000" dirty="0" smtClean="0"/>
              <a:t>with the recent result by </a:t>
            </a:r>
            <a:r>
              <a:rPr lang="en-US" altLang="ja-JP" sz="2000" dirty="0" smtClean="0">
                <a:solidFill>
                  <a:srgbClr val="0070C0"/>
                </a:solidFill>
              </a:rPr>
              <a:t>Wilde,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Tomamichel</a:t>
            </a:r>
            <a:r>
              <a:rPr lang="en-US" altLang="ja-JP" sz="2000" dirty="0" smtClean="0">
                <a:solidFill>
                  <a:srgbClr val="0070C0"/>
                </a:solidFill>
              </a:rPr>
              <a:t>, Berta</a:t>
            </a:r>
            <a:r>
              <a:rPr lang="en-US" altLang="ja-JP" sz="2000" dirty="0">
                <a:solidFill>
                  <a:srgbClr val="0070C0"/>
                </a:solidFill>
              </a:rPr>
              <a:t>, </a:t>
            </a:r>
            <a:r>
              <a:rPr lang="en-US" altLang="ja-JP" sz="2000" dirty="0" smtClean="0">
                <a:solidFill>
                  <a:srgbClr val="0070C0"/>
                </a:solidFill>
              </a:rPr>
              <a:t>    </a:t>
            </a:r>
          </a:p>
          <a:p>
            <a:r>
              <a:rPr lang="en-US" altLang="ja-JP" sz="2000" dirty="0">
                <a:solidFill>
                  <a:srgbClr val="0070C0"/>
                </a:solidFill>
              </a:rPr>
              <a:t> </a:t>
            </a:r>
            <a:r>
              <a:rPr lang="en-US" altLang="ja-JP" sz="2000" dirty="0" smtClean="0">
                <a:solidFill>
                  <a:srgbClr val="0070C0"/>
                </a:solidFill>
              </a:rPr>
              <a:t>  arXiv:1602.08898</a:t>
            </a:r>
            <a:r>
              <a:rPr lang="en-US" altLang="ja-JP" sz="2000" dirty="0" smtClean="0"/>
              <a:t>. 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157" y="5244482"/>
            <a:ext cx="183429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Open questions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7420" y="5653697"/>
            <a:ext cx="8587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kern="1600" dirty="0" smtClean="0"/>
              <a:t>- Entanglement and key distillation for </a:t>
            </a:r>
          </a:p>
          <a:p>
            <a:r>
              <a:rPr kumimoji="1" lang="en-US" altLang="ja-JP" sz="2000" kern="1600" dirty="0" smtClean="0"/>
              <a:t>- Capacity region for other network channels (multiple-access, interference, etc.).</a:t>
            </a:r>
          </a:p>
          <a:p>
            <a:r>
              <a:rPr kumimoji="1" lang="en-US" altLang="ja-JP" sz="2000" kern="1600" dirty="0" smtClean="0"/>
              <a:t>- Energy constrained capacity.</a:t>
            </a:r>
          </a:p>
        </p:txBody>
      </p:sp>
      <p:pic>
        <p:nvPicPr>
          <p:cNvPr id="14" name="Picture 2" descr="\begin{align*}&#10;(n, E_{AB_1}, \cdots, E_{AB_m}, K_{AB_1}, \cdots, K_{AB_m}, \epsilon)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4104456" cy="23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6493854" y="2047703"/>
            <a:ext cx="2284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arXiv:1601.05563</a:t>
            </a:r>
          </a:p>
        </p:txBody>
      </p:sp>
      <p:pic>
        <p:nvPicPr>
          <p:cNvPr id="30722" name="Picture 2" descr="\begin{align*}&#10;E_{BC}, \, K_{BC}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739215"/>
            <a:ext cx="1152128" cy="2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\begin{align*}&#10;\sum_{B_i \in \mathcal{T}} E_{AB_i} + K_{AB_i} \le &#10;\log_2 \left( &#10;\frac{1-\eta_{\overline{\mathcal{T}}}}{&#10;1-\eta_{\mathcal{B}}} &#10;\right)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55" y="2116887"/>
            <a:ext cx="3816424" cy="66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025923" y="2051769"/>
            <a:ext cx="4248472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1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980728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2267744" y="1706580"/>
            <a:ext cx="978452" cy="571298"/>
          </a:xfrm>
          <a:prstGeom prst="roundRect">
            <a:avLst>
              <a:gd name="adj" fmla="val 131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45467" y="1761396"/>
            <a:ext cx="90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Alice</a:t>
            </a:r>
            <a:endParaRPr kumimoji="1" lang="ja-JP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3246196" y="1992229"/>
            <a:ext cx="266429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4389760" y="1776205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88266" y="3854037"/>
            <a:ext cx="475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Unlimited two-way classical communication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51500" y="2675408"/>
            <a:ext cx="74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Eve</a:t>
            </a:r>
            <a:endParaRPr kumimoji="1" lang="ja-JP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894277" y="2568020"/>
            <a:ext cx="1514866" cy="6969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>
            <a:endCxn id="47" idx="2"/>
          </p:cNvCxnSpPr>
          <p:nvPr/>
        </p:nvCxnSpPr>
        <p:spPr>
          <a:xfrm flipV="1">
            <a:off x="6399718" y="2277878"/>
            <a:ext cx="0" cy="1514279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弧 28"/>
          <p:cNvSpPr/>
          <p:nvPr/>
        </p:nvSpPr>
        <p:spPr>
          <a:xfrm>
            <a:off x="4667304" y="2111380"/>
            <a:ext cx="431951" cy="282347"/>
          </a:xfrm>
          <a:prstGeom prst="arc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5093165" y="2228567"/>
            <a:ext cx="0" cy="4114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745932" y="1124744"/>
            <a:ext cx="359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-use of noisy </a:t>
            </a:r>
            <a:r>
              <a:rPr kumimoji="1"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uantum</a:t>
            </a:r>
            <a:r>
              <a:rPr kumimoji="1" lang="en-US" altLang="ja-JP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 channel</a:t>
            </a:r>
            <a:endParaRPr kumimoji="1" lang="ja-JP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円弧 33"/>
          <p:cNvSpPr/>
          <p:nvPr/>
        </p:nvSpPr>
        <p:spPr>
          <a:xfrm flipH="1">
            <a:off x="4173833" y="2111013"/>
            <a:ext cx="431951" cy="282347"/>
          </a:xfrm>
          <a:prstGeom prst="arc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4167549" y="2228200"/>
            <a:ext cx="0" cy="41182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\begin{align*}&#10;\mathcal{N}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84" y="1867788"/>
            <a:ext cx="295773" cy="2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-36512" y="0"/>
            <a:ext cx="827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ntanglement distillation and QKD: </a:t>
            </a:r>
          </a:p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LOCC-assisted quantum and private capacities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5910492" y="1706580"/>
            <a:ext cx="978452" cy="571298"/>
          </a:xfrm>
          <a:prstGeom prst="roundRect">
            <a:avLst>
              <a:gd name="adj" fmla="val 131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060223" y="1761396"/>
            <a:ext cx="71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Bob</a:t>
            </a:r>
            <a:endParaRPr kumimoji="1" lang="ja-JP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>
            <a:off x="2756970" y="3792156"/>
            <a:ext cx="3662561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2756970" y="2277877"/>
            <a:ext cx="0" cy="1514279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flipV="1">
            <a:off x="4667304" y="3264989"/>
            <a:ext cx="0" cy="527168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 rot="5400000">
            <a:off x="6672684" y="2303576"/>
            <a:ext cx="2855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bits of entanglement</a:t>
            </a:r>
          </a:p>
          <a:p>
            <a:pPr algn="ctr"/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secret key</a:t>
            </a:r>
          </a:p>
        </p:txBody>
      </p:sp>
      <p:sp>
        <p:nvSpPr>
          <p:cNvPr id="59" name="左矢印 58"/>
          <p:cNvSpPr/>
          <p:nvPr/>
        </p:nvSpPr>
        <p:spPr>
          <a:xfrm>
            <a:off x="1491548" y="2482391"/>
            <a:ext cx="303449" cy="361815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左矢印 59"/>
          <p:cNvSpPr/>
          <p:nvPr/>
        </p:nvSpPr>
        <p:spPr>
          <a:xfrm rot="10800000">
            <a:off x="7285334" y="2434297"/>
            <a:ext cx="303449" cy="386638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77590" y="5403498"/>
            <a:ext cx="5733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LOCC-assisted quantum and private capacities</a:t>
            </a:r>
          </a:p>
        </p:txBody>
      </p:sp>
      <p:pic>
        <p:nvPicPr>
          <p:cNvPr id="63" name="Picture 4" descr="\begin{align*}&#10;Q_2(\mathcal{N}), \, P_2(\mathcal{N})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43" y="5985284"/>
            <a:ext cx="2225594" cy="3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正方形/長方形 63"/>
          <p:cNvSpPr/>
          <p:nvPr/>
        </p:nvSpPr>
        <p:spPr>
          <a:xfrm>
            <a:off x="277590" y="5373216"/>
            <a:ext cx="8614890" cy="12241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261988" y="5995805"/>
            <a:ext cx="3730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Supremum of  all achievable</a:t>
            </a:r>
          </a:p>
        </p:txBody>
      </p:sp>
      <p:pic>
        <p:nvPicPr>
          <p:cNvPr id="6150" name="Picture 6" descr="\begin{align*}&#10;k/n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80" y="4823673"/>
            <a:ext cx="484192" cy="3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右矢印 65"/>
          <p:cNvSpPr/>
          <p:nvPr/>
        </p:nvSpPr>
        <p:spPr>
          <a:xfrm>
            <a:off x="3292711" y="6051098"/>
            <a:ext cx="857088" cy="289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23528" y="4751023"/>
            <a:ext cx="516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Secret key or entanglement generation rate:</a:t>
            </a:r>
          </a:p>
        </p:txBody>
      </p:sp>
      <p:pic>
        <p:nvPicPr>
          <p:cNvPr id="71" name="Picture 6" descr="\begin{align*}&#10;k/n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48" y="6051098"/>
            <a:ext cx="484192" cy="3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テキスト ボックス 71"/>
          <p:cNvSpPr txBox="1"/>
          <p:nvPr/>
        </p:nvSpPr>
        <p:spPr>
          <a:xfrm rot="16200000">
            <a:off x="-418729" y="2358335"/>
            <a:ext cx="276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bits of entanglement</a:t>
            </a:r>
          </a:p>
          <a:p>
            <a:pPr algn="ctr"/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secret key</a:t>
            </a:r>
          </a:p>
        </p:txBody>
      </p:sp>
    </p:spTree>
    <p:extLst>
      <p:ext uri="{BB962C8B-B14F-4D97-AF65-F5344CB8AC3E}">
        <p14:creationId xmlns:p14="http://schemas.microsoft.com/office/powerpoint/2010/main" val="17315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836712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16947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Pure-loss optical (bosonic) channel</a:t>
            </a:r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4063554" y="3677259"/>
            <a:ext cx="453179" cy="42910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711620" y="3891813"/>
            <a:ext cx="310334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4250834" y="3590842"/>
            <a:ext cx="6175" cy="7475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\begin{align*}&#10;\eta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46" y="4126378"/>
            <a:ext cx="157337" cy="2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742030" y="3590842"/>
            <a:ext cx="104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93630" y="3610859"/>
            <a:ext cx="846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79068" y="4250754"/>
            <a:ext cx="82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411475" y="3058347"/>
            <a:ext cx="1722073" cy="16669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84273" y="2978390"/>
            <a:ext cx="2912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:channel transmittance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0" descr="\begin{align*}&#10;|0\rangle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00" y="3174710"/>
            <a:ext cx="315825" cy="33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\begin{align*}&#10;\mathcal{L}_{A' \to B}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350" y="2688647"/>
            <a:ext cx="977881" cy="28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322189" y="908720"/>
            <a:ext cx="823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All the above experiments use optical (bosonic) channel.</a:t>
            </a:r>
          </a:p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Simplest bosonic channe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 model: </a:t>
            </a: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pure-loss channel</a:t>
            </a:r>
            <a:endParaRPr kumimoji="1" lang="ja-JP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61320" y="5294146"/>
            <a:ext cx="59790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Beam splitter model of a pure-loss bosonic channel</a:t>
            </a:r>
            <a:endParaRPr kumimoji="1" lang="ja-JP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2" name="Picture 2" descr="\begin{align*}&#10;\eta \in [0,1]&#10;\end{align*}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86" y="2701957"/>
            <a:ext cx="1061294" cy="2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877704" y="199536"/>
            <a:ext cx="637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a point-to-point 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pure-loss </a:t>
            </a:r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5" y="980728"/>
            <a:ext cx="56166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Squashed entanglement upper bound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36392" y="2924944"/>
            <a:ext cx="491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MT, Guha, Wilde,  IEEE-IT 60, 4987 (2014), Nat </a:t>
            </a:r>
            <a:r>
              <a:rPr lang="en-US" altLang="ja-JP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5:5253 (2014)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1496" y="1443430"/>
            <a:ext cx="70728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Single-letter upper bound for arbitrary quantum channels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31729" y="2117382"/>
            <a:ext cx="51167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Unconstrained (input power) upper bound 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solely a function of channel loss </a:t>
            </a:r>
          </a:p>
        </p:txBody>
      </p:sp>
      <p:pic>
        <p:nvPicPr>
          <p:cNvPr id="3074" name="Picture 2" descr="\begin{align*}&#10;\log_2 \frac{1+\eta}{1-\eta}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28" y="2117382"/>
            <a:ext cx="1216921" cy="63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\begin{align*}&#10;Q_2(\mathcal{N}), \, P_2(\mathcal{N})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7" y="272525"/>
            <a:ext cx="1938709" cy="3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717243" y="2075798"/>
            <a:ext cx="2757329" cy="722568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30" name="Picture 10" descr="\begin{align*}&#10;Q_2, P_2 \le &#10;\end{align*}&#10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94724"/>
            <a:ext cx="1150100" cy="28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877704" y="199536"/>
            <a:ext cx="637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a point-to-point 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pure-loss </a:t>
            </a:r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5" y="980728"/>
            <a:ext cx="56166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Squashed entanglement upper bound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504" y="3717032"/>
            <a:ext cx="69127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Relative entropy of entanglement upper bound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1496" y="4294991"/>
            <a:ext cx="77979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Improved upper bound for the pure-loss channel 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-&gt; matches with the coherent information based  lower bound.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36392" y="2924944"/>
            <a:ext cx="491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MT, Guha, Wilde,  IEEE-IT 60, 4987 (2014), Nat </a:t>
            </a:r>
            <a:r>
              <a:rPr lang="en-US" altLang="ja-JP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5:5253 (2014)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1496" y="1443430"/>
            <a:ext cx="70728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Single-letter upper bound for arbitrary quantum channels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31729" y="2117382"/>
            <a:ext cx="51167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Unconstrained (input power) upper bound 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solely a function of channel loss </a:t>
            </a:r>
          </a:p>
        </p:txBody>
      </p:sp>
      <p:pic>
        <p:nvPicPr>
          <p:cNvPr id="3074" name="Picture 2" descr="\begin{align*}&#10;\log_2 \frac{1+\eta}{1-\eta}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28" y="2117382"/>
            <a:ext cx="1216921" cy="63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2831388" y="6355184"/>
            <a:ext cx="604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Pirandola, Laurenza, Ottaviani, Banchi, arXiv:1510.08863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08836" y="5303573"/>
            <a:ext cx="2922893" cy="80502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4" name="Picture 4" descr="\begin{align*}&#10;\log_2 \frac{1}{1-\eta}&#10;\end{align*}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50" y="5407495"/>
            <a:ext cx="1249477" cy="6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\begin{align*}&#10;Q_2(\mathcal{N}), \, P_2(\mathcal{N})&#10;\end{align*}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7" y="272525"/>
            <a:ext cx="1938709" cy="3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717243" y="2075798"/>
            <a:ext cx="2757329" cy="722568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864236" y="5356114"/>
            <a:ext cx="316835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established for the pure-loss channel!</a:t>
            </a:r>
          </a:p>
        </p:txBody>
      </p:sp>
      <p:pic>
        <p:nvPicPr>
          <p:cNvPr id="5130" name="Picture 10" descr="\begin{align*}&#10;Q_2, P_2 \le &#10;\end{align*}&#10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94724"/>
            <a:ext cx="1150100" cy="28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\begin{align*}&#10;Q_2, P_2 =&#10;\end{align*}&#10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60" y="5589240"/>
            <a:ext cx="1191347" cy="2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877704" y="199536"/>
            <a:ext cx="637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network channels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986207"/>
            <a:ext cx="87129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C-Q capacity, unassisted quantum capacity of QBC, QMAC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504" y="3978349"/>
            <a:ext cx="69127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LOCC-assisted capacities (</a:t>
            </a:r>
            <a:r>
              <a:rPr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ja-JP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4012" y="4834886"/>
            <a:ext cx="77979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Single-letter upper bound for arbitrary quantum broadcast channel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based on multipartite squashed entanglement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3014" y="4464197"/>
            <a:ext cx="711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Seshadreesan, MT, Wilde,  IEEE Trans. Inf. Theory 62, 2849 (2016)</a:t>
            </a:r>
          </a:p>
        </p:txBody>
      </p:sp>
      <p:pic>
        <p:nvPicPr>
          <p:cNvPr id="31" name="Picture 4" descr="\begin{align*}&#10;Q_2(\mathcal{N}), \, P_2(\mathcal{N})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40" y="272525"/>
            <a:ext cx="1938709" cy="3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827582" y="1447872"/>
            <a:ext cx="61926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solidFill>
                  <a:srgbClr val="0070C0"/>
                </a:solidFill>
              </a:rPr>
              <a:t>Allahverdyan</a:t>
            </a:r>
            <a:r>
              <a:rPr lang="en-US" altLang="ja-JP" dirty="0" smtClean="0">
                <a:solidFill>
                  <a:srgbClr val="0070C0"/>
                </a:solidFill>
              </a:rPr>
              <a:t> and </a:t>
            </a:r>
            <a:r>
              <a:rPr lang="en-US" altLang="ja-JP" dirty="0" err="1" smtClean="0">
                <a:solidFill>
                  <a:srgbClr val="0070C0"/>
                </a:solidFill>
              </a:rPr>
              <a:t>Saakian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quant-</a:t>
            </a:r>
            <a:r>
              <a:rPr lang="en-US" altLang="ja-JP" dirty="0" err="1" smtClean="0">
                <a:solidFill>
                  <a:srgbClr val="0070C0"/>
                </a:solidFill>
              </a:rPr>
              <a:t>ph</a:t>
            </a:r>
            <a:r>
              <a:rPr lang="en-US" altLang="ja-JP" dirty="0" smtClean="0">
                <a:solidFill>
                  <a:srgbClr val="0070C0"/>
                </a:solidFill>
              </a:rPr>
              <a:t>/9805067.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Winter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IEEE Trans. Inf. Theory 47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7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3059 (2001).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lang="en-US" altLang="ja-JP" dirty="0" smtClean="0">
                <a:solidFill>
                  <a:srgbClr val="0070C0"/>
                </a:solidFill>
              </a:rPr>
              <a:t>Guha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Shapiro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err="1" smtClean="0">
                <a:solidFill>
                  <a:srgbClr val="0070C0"/>
                </a:solidFill>
              </a:rPr>
              <a:t>Erkmen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err="1" smtClean="0">
                <a:solidFill>
                  <a:srgbClr val="0070C0"/>
                </a:solidFill>
              </a:rPr>
              <a:t>Phy</a:t>
            </a:r>
            <a:r>
              <a:rPr lang="en-US" altLang="ja-JP" dirty="0" smtClean="0">
                <a:solidFill>
                  <a:srgbClr val="0070C0"/>
                </a:solidFill>
              </a:rPr>
              <a:t>. Rev. A 76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032303 (2007).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lang="en-US" altLang="ja-JP" dirty="0" smtClean="0">
                <a:solidFill>
                  <a:srgbClr val="0070C0"/>
                </a:solidFill>
              </a:rPr>
              <a:t>Yard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Hayden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err="1" smtClean="0">
                <a:solidFill>
                  <a:srgbClr val="0070C0"/>
                </a:solidFill>
              </a:rPr>
              <a:t>Devetak</a:t>
            </a:r>
            <a:r>
              <a:rPr lang="en-US" altLang="ja-JP" dirty="0">
                <a:solidFill>
                  <a:srgbClr val="0070C0"/>
                </a:solidFill>
              </a:rPr>
              <a:t>, IEEE Trans. Inf. </a:t>
            </a:r>
            <a:r>
              <a:rPr lang="en-US" altLang="ja-JP" dirty="0" smtClean="0">
                <a:solidFill>
                  <a:srgbClr val="0070C0"/>
                </a:solidFill>
              </a:rPr>
              <a:t>Theory 54, 3091 (2008).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lang="en-US" altLang="ja-JP" dirty="0">
                <a:solidFill>
                  <a:srgbClr val="0070C0"/>
                </a:solidFill>
              </a:rPr>
              <a:t>Yard, Hayden, </a:t>
            </a:r>
            <a:r>
              <a:rPr lang="en-US" altLang="ja-JP" dirty="0" err="1">
                <a:solidFill>
                  <a:srgbClr val="0070C0"/>
                </a:solidFill>
              </a:rPr>
              <a:t>Devetak</a:t>
            </a:r>
            <a:r>
              <a:rPr lang="en-US" altLang="ja-JP" dirty="0">
                <a:solidFill>
                  <a:srgbClr val="0070C0"/>
                </a:solidFill>
              </a:rPr>
              <a:t>, IEEE Trans. Inf. </a:t>
            </a:r>
            <a:r>
              <a:rPr lang="en-US" altLang="ja-JP" dirty="0" smtClean="0">
                <a:solidFill>
                  <a:srgbClr val="0070C0"/>
                </a:solidFill>
              </a:rPr>
              <a:t>Theory 57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7147 (2011).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lang="en-US" altLang="ja-JP" dirty="0" smtClean="0">
                <a:solidFill>
                  <a:srgbClr val="0070C0"/>
                </a:solidFill>
              </a:rPr>
              <a:t>Dupuis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Hayden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Li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IEEE </a:t>
            </a:r>
            <a:r>
              <a:rPr lang="en-US" altLang="ja-JP" dirty="0">
                <a:solidFill>
                  <a:srgbClr val="0070C0"/>
                </a:solidFill>
              </a:rPr>
              <a:t>Trans. Inf. </a:t>
            </a:r>
            <a:r>
              <a:rPr lang="en-US" altLang="ja-JP" dirty="0" smtClean="0">
                <a:solidFill>
                  <a:srgbClr val="0070C0"/>
                </a:solidFill>
              </a:rPr>
              <a:t>Theory 56, 2946 (2010).</a:t>
            </a:r>
            <a:endParaRPr lang="en-US" altLang="ja-JP" dirty="0">
              <a:solidFill>
                <a:srgbClr val="0070C0"/>
              </a:solidFill>
            </a:endParaRPr>
          </a:p>
        </p:txBody>
      </p:sp>
      <p:pic>
        <p:nvPicPr>
          <p:cNvPr id="23" name="Picture 8" descr="\begin{align*}&#10;\cdots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02737" y="3408355"/>
            <a:ext cx="42163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64704"/>
            <a:ext cx="9137650" cy="0"/>
          </a:xfrm>
          <a:prstGeom prst="line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81920"/>
            <a:ext cx="914400" cy="607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877704" y="199536"/>
            <a:ext cx="637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network channels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986207"/>
            <a:ext cx="87129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C-Q capacity, unassisted quantum capacity of QBC, QMAC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504" y="3978349"/>
            <a:ext cx="69127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LOCC-assisted capacities (</a:t>
            </a:r>
            <a:r>
              <a:rPr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ja-JP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4012" y="4834886"/>
            <a:ext cx="77979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Single-letter upper bound for arbitrary quantum broadcast channel</a:t>
            </a: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based on multipartite squashed entanglement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3014" y="4464197"/>
            <a:ext cx="711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Seshadreesan, MT, Wilde,  IEEE Trans. Inf. Theory 62, 2849 (2016)</a:t>
            </a:r>
          </a:p>
        </p:txBody>
      </p:sp>
      <p:pic>
        <p:nvPicPr>
          <p:cNvPr id="31" name="Picture 4" descr="\begin{align*}&#10;Q_2(\mathcal{N}), \, P_2(\mathcal{N})&#10;\end{align*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40" y="272525"/>
            <a:ext cx="1938709" cy="3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827582" y="1447872"/>
            <a:ext cx="61926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solidFill>
                  <a:srgbClr val="0070C0"/>
                </a:solidFill>
              </a:rPr>
              <a:t>Allahverdyan</a:t>
            </a:r>
            <a:r>
              <a:rPr lang="en-US" altLang="ja-JP" dirty="0" smtClean="0">
                <a:solidFill>
                  <a:srgbClr val="0070C0"/>
                </a:solidFill>
              </a:rPr>
              <a:t> and </a:t>
            </a:r>
            <a:r>
              <a:rPr lang="en-US" altLang="ja-JP" dirty="0" err="1" smtClean="0">
                <a:solidFill>
                  <a:srgbClr val="0070C0"/>
                </a:solidFill>
              </a:rPr>
              <a:t>Saakian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quant-</a:t>
            </a:r>
            <a:r>
              <a:rPr lang="en-US" altLang="ja-JP" dirty="0" err="1" smtClean="0">
                <a:solidFill>
                  <a:srgbClr val="0070C0"/>
                </a:solidFill>
              </a:rPr>
              <a:t>ph</a:t>
            </a:r>
            <a:r>
              <a:rPr lang="en-US" altLang="ja-JP" dirty="0" smtClean="0">
                <a:solidFill>
                  <a:srgbClr val="0070C0"/>
                </a:solidFill>
              </a:rPr>
              <a:t>/9805067.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Winter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IEEE Trans. Inf. Theory 47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7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3059 (2001).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lang="en-US" altLang="ja-JP" dirty="0" smtClean="0">
                <a:solidFill>
                  <a:srgbClr val="0070C0"/>
                </a:solidFill>
              </a:rPr>
              <a:t>Guha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Shapiro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err="1" smtClean="0">
                <a:solidFill>
                  <a:srgbClr val="0070C0"/>
                </a:solidFill>
              </a:rPr>
              <a:t>Erkmen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err="1" smtClean="0">
                <a:solidFill>
                  <a:srgbClr val="0070C0"/>
                </a:solidFill>
              </a:rPr>
              <a:t>Phy</a:t>
            </a:r>
            <a:r>
              <a:rPr lang="en-US" altLang="ja-JP" dirty="0" smtClean="0">
                <a:solidFill>
                  <a:srgbClr val="0070C0"/>
                </a:solidFill>
              </a:rPr>
              <a:t>. Rev. A 76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032303 (2007).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lang="en-US" altLang="ja-JP" dirty="0" smtClean="0">
                <a:solidFill>
                  <a:srgbClr val="0070C0"/>
                </a:solidFill>
              </a:rPr>
              <a:t>Yard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Hayden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err="1" smtClean="0">
                <a:solidFill>
                  <a:srgbClr val="0070C0"/>
                </a:solidFill>
              </a:rPr>
              <a:t>Devetak</a:t>
            </a:r>
            <a:r>
              <a:rPr lang="en-US" altLang="ja-JP" dirty="0">
                <a:solidFill>
                  <a:srgbClr val="0070C0"/>
                </a:solidFill>
              </a:rPr>
              <a:t>, IEEE Trans. Inf. </a:t>
            </a:r>
            <a:r>
              <a:rPr lang="en-US" altLang="ja-JP" dirty="0" smtClean="0">
                <a:solidFill>
                  <a:srgbClr val="0070C0"/>
                </a:solidFill>
              </a:rPr>
              <a:t>Theory 54, 3091 (2008).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lang="en-US" altLang="ja-JP" dirty="0">
                <a:solidFill>
                  <a:srgbClr val="0070C0"/>
                </a:solidFill>
              </a:rPr>
              <a:t>Yard, Hayden, </a:t>
            </a:r>
            <a:r>
              <a:rPr lang="en-US" altLang="ja-JP" dirty="0" err="1">
                <a:solidFill>
                  <a:srgbClr val="0070C0"/>
                </a:solidFill>
              </a:rPr>
              <a:t>Devetak</a:t>
            </a:r>
            <a:r>
              <a:rPr lang="en-US" altLang="ja-JP" dirty="0">
                <a:solidFill>
                  <a:srgbClr val="0070C0"/>
                </a:solidFill>
              </a:rPr>
              <a:t>, IEEE Trans. Inf. </a:t>
            </a:r>
            <a:r>
              <a:rPr lang="en-US" altLang="ja-JP" dirty="0" smtClean="0">
                <a:solidFill>
                  <a:srgbClr val="0070C0"/>
                </a:solidFill>
              </a:rPr>
              <a:t>Theory 57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7147 (2011).</a:t>
            </a:r>
            <a:endParaRPr lang="en-US" altLang="ja-JP" dirty="0">
              <a:solidFill>
                <a:srgbClr val="0070C0"/>
              </a:solidFill>
            </a:endParaRPr>
          </a:p>
          <a:p>
            <a:r>
              <a:rPr lang="en-US" altLang="ja-JP" dirty="0" smtClean="0">
                <a:solidFill>
                  <a:srgbClr val="0070C0"/>
                </a:solidFill>
              </a:rPr>
              <a:t>Dupuis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Hayden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Li</a:t>
            </a:r>
            <a:r>
              <a:rPr lang="en-US" altLang="ja-JP" dirty="0">
                <a:solidFill>
                  <a:srgbClr val="0070C0"/>
                </a:solidFill>
              </a:rPr>
              <a:t>, </a:t>
            </a:r>
            <a:r>
              <a:rPr lang="en-US" altLang="ja-JP" dirty="0" smtClean="0">
                <a:solidFill>
                  <a:srgbClr val="0070C0"/>
                </a:solidFill>
              </a:rPr>
              <a:t>IEEE </a:t>
            </a:r>
            <a:r>
              <a:rPr lang="en-US" altLang="ja-JP" dirty="0">
                <a:solidFill>
                  <a:srgbClr val="0070C0"/>
                </a:solidFill>
              </a:rPr>
              <a:t>Trans. Inf. </a:t>
            </a:r>
            <a:r>
              <a:rPr lang="en-US" altLang="ja-JP" dirty="0" smtClean="0">
                <a:solidFill>
                  <a:srgbClr val="0070C0"/>
                </a:solidFill>
              </a:rPr>
              <a:t>Theory 56, 2946 (2010).</a:t>
            </a:r>
            <a:endParaRPr lang="en-US" altLang="ja-JP" dirty="0">
              <a:solidFill>
                <a:srgbClr val="0070C0"/>
              </a:solidFill>
            </a:endParaRPr>
          </a:p>
        </p:txBody>
      </p:sp>
      <p:pic>
        <p:nvPicPr>
          <p:cNvPr id="23" name="Picture 8" descr="\begin{align*}&#10;\cdots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02737" y="3408355"/>
            <a:ext cx="42163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533664" y="6079071"/>
            <a:ext cx="807032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work: </a:t>
            </a:r>
            <a:r>
              <a:rPr lang="en-US" altLang="ja-JP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ja-JP" sz="2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24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pure-loss bosonic broadcast channel</a:t>
            </a:r>
            <a:endParaRPr lang="en-US" altLang="ja-JP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27714</TotalTime>
  <Words>1815</Words>
  <Application>Microsoft Office PowerPoint</Application>
  <PresentationFormat>画面に合わせる (4:3)</PresentationFormat>
  <Paragraphs>315</Paragraphs>
  <Slides>38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FJ-USER</cp:lastModifiedBy>
  <cp:revision>346</cp:revision>
  <dcterms:created xsi:type="dcterms:W3CDTF">2016-03-23T02:34:52Z</dcterms:created>
  <dcterms:modified xsi:type="dcterms:W3CDTF">2016-08-29T06:58:53Z</dcterms:modified>
</cp:coreProperties>
</file>