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3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4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5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6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7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8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9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10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11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12.xml" ContentType="application/vnd.openxmlformats-officedocument.presentationml.notesSl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13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14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15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16.xml" ContentType="application/vnd.openxmlformats-officedocument.presentationml.notesSl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17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notesSlides/notesSlide18.xml" ContentType="application/vnd.openxmlformats-officedocument.presentationml.notesSlid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notesSlides/notesSlide19.xml" ContentType="application/vnd.openxmlformats-officedocument.presentationml.notesSlide+xml"/>
  <Override PartName="/ppt/tags/tag238.xml" ContentType="application/vnd.openxmlformats-officedocument.presentationml.tags+xml"/>
  <Override PartName="/ppt/notesSlides/notesSlide20.xml" ContentType="application/vnd.openxmlformats-officedocument.presentationml.notesSlide+xml"/>
  <Override PartName="/ppt/tags/tag239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390" r:id="rId3"/>
    <p:sldId id="466" r:id="rId4"/>
    <p:sldId id="468" r:id="rId5"/>
    <p:sldId id="471" r:id="rId6"/>
    <p:sldId id="470" r:id="rId7"/>
    <p:sldId id="484" r:id="rId8"/>
    <p:sldId id="444" r:id="rId9"/>
    <p:sldId id="473" r:id="rId10"/>
    <p:sldId id="474" r:id="rId11"/>
    <p:sldId id="459" r:id="rId12"/>
    <p:sldId id="475" r:id="rId13"/>
    <p:sldId id="446" r:id="rId14"/>
    <p:sldId id="447" r:id="rId15"/>
    <p:sldId id="481" r:id="rId16"/>
    <p:sldId id="458" r:id="rId17"/>
    <p:sldId id="453" r:id="rId18"/>
    <p:sldId id="454" r:id="rId19"/>
    <p:sldId id="482" r:id="rId20"/>
    <p:sldId id="467" r:id="rId21"/>
    <p:sldId id="449" r:id="rId22"/>
    <p:sldId id="451" r:id="rId23"/>
    <p:sldId id="483" r:id="rId24"/>
    <p:sldId id="414" r:id="rId25"/>
    <p:sldId id="462" r:id="rId26"/>
    <p:sldId id="463" r:id="rId27"/>
    <p:sldId id="464" r:id="rId28"/>
    <p:sldId id="478" r:id="rId29"/>
    <p:sldId id="456" r:id="rId30"/>
    <p:sldId id="455" r:id="rId31"/>
  </p:sldIdLst>
  <p:sldSz cx="9144000" cy="6858000" type="screen4x3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6600"/>
    <a:srgbClr val="000099"/>
    <a:srgbClr val="99FF99"/>
    <a:srgbClr val="00CC99"/>
    <a:srgbClr val="CC3300"/>
    <a:srgbClr val="000066"/>
    <a:srgbClr val="003399"/>
    <a:srgbClr val="333333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3" autoAdjust="0"/>
    <p:restoredTop sz="66038" autoAdjust="0"/>
  </p:normalViewPr>
  <p:slideViewPr>
    <p:cSldViewPr snapToGrid="0">
      <p:cViewPr varScale="1">
        <p:scale>
          <a:sx n="96" d="100"/>
          <a:sy n="96" d="100"/>
        </p:scale>
        <p:origin x="3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C086960-99B7-442E-BBB4-632F86230B30}" type="datetimeFigureOut">
              <a:rPr lang="zh-TW" altLang="en-US" smtClean="0"/>
              <a:pPr/>
              <a:t>2016/9/1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0F50960-268E-42C1-B4B2-C5CBAEB2B33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7491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2698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8759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04763" indent="-309524" defTabSz="988759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38098" indent="-247620" defTabSz="988759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733337" indent="-247620" defTabSz="988759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228576" indent="-247620" defTabSz="988759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723815" indent="-247620" defTabSz="98875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219054" indent="-247620" defTabSz="98875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714293" indent="-247620" defTabSz="98875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209532" indent="-247620" defTabSz="98875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58FAD26B-2089-4A03-A3DC-83FB23573EC7}" type="slidenum">
              <a:rPr kumimoji="0" lang="zh-TW" altLang="en-US" smtClean="0">
                <a:latin typeface="Calibri" pitchFamily="34" charset="0"/>
              </a:rPr>
              <a:pPr eaLnBrk="1" hangingPunct="1"/>
              <a:t>1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790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5A7BA-4C2B-47EC-9076-7C7782ADAA8F}" type="slidenum">
              <a:rPr lang="en-US" altLang="zh-TW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4276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5A7BA-4C2B-47EC-9076-7C7782ADAA8F}" type="slidenum">
              <a:rPr lang="en-US" altLang="zh-TW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9561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5A7BA-4C2B-47EC-9076-7C7782ADAA8F}" type="slidenum">
              <a:rPr lang="en-US" altLang="zh-TW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3484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5A7BA-4C2B-47EC-9076-7C7782ADAA8F}" type="slidenum">
              <a:rPr lang="en-US" altLang="zh-TW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9765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5A7BA-4C2B-47EC-9076-7C7782ADAA8F}" type="slidenum">
              <a:rPr lang="en-US" altLang="zh-TW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2526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5A7BA-4C2B-47EC-9076-7C7782ADAA8F}" type="slidenum">
              <a:rPr lang="en-US" altLang="zh-TW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3353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5A7BA-4C2B-47EC-9076-7C7782ADAA8F}" type="slidenum">
              <a:rPr lang="en-US" altLang="zh-TW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7634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5A7BA-4C2B-47EC-9076-7C7782ADAA8F}" type="slidenum">
              <a:rPr lang="en-US" altLang="zh-TW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3498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5A7BA-4C2B-47EC-9076-7C7782ADAA8F}" type="slidenum">
              <a:rPr lang="en-US" altLang="zh-TW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05081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5A7BA-4C2B-47EC-9076-7C7782ADAA8F}" type="slidenum">
              <a:rPr lang="en-US" altLang="zh-TW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428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12800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8759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04763" indent="-309524" defTabSz="988759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38098" indent="-247620" defTabSz="988759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733337" indent="-247620" defTabSz="988759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228576" indent="-247620" defTabSz="988759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723815" indent="-247620" defTabSz="98875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219054" indent="-247620" defTabSz="98875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714293" indent="-247620" defTabSz="98875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209532" indent="-247620" defTabSz="98875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C2A472C4-8CBF-4378-BA69-4CE6C9A42C32}" type="slidenum">
              <a:rPr kumimoji="0" lang="zh-TW" altLang="en-US" smtClean="0">
                <a:latin typeface="Calibri" pitchFamily="34" charset="0"/>
              </a:rPr>
              <a:pPr eaLnBrk="1" hangingPunct="1"/>
              <a:t>3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6872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5A7BA-4C2B-47EC-9076-7C7782ADAA8F}" type="slidenum">
              <a:rPr lang="en-US" altLang="zh-TW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9567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5A7BA-4C2B-47EC-9076-7C7782ADAA8F}" type="slidenum">
              <a:rPr lang="en-US" altLang="zh-TW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178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5A7BA-4C2B-47EC-9076-7C7782ADAA8F}" type="slidenum">
              <a:rPr lang="en-US" altLang="zh-TW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9227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5A7BA-4C2B-47EC-9076-7C7782ADAA8F}" type="slidenum">
              <a:rPr lang="en-US" altLang="zh-TW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1876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5A7BA-4C2B-47EC-9076-7C7782ADAA8F}" type="slidenum">
              <a:rPr lang="en-US" altLang="zh-TW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9242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5A7BA-4C2B-47EC-9076-7C7782ADAA8F}" type="slidenum">
              <a:rPr lang="en-US" altLang="zh-TW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462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5A7BA-4C2B-47EC-9076-7C7782ADAA8F}" type="slidenum">
              <a:rPr lang="en-US" altLang="zh-TW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3023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5A7BA-4C2B-47EC-9076-7C7782ADAA8F}" type="slidenum">
              <a:rPr lang="en-US" altLang="zh-TW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6565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5A7BA-4C2B-47EC-9076-7C7782ADAA8F}" type="slidenum">
              <a:rPr lang="en-US" altLang="zh-TW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0090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06512" y="2434014"/>
            <a:ext cx="7315200" cy="1440158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4"/>
          <p:cNvSpPr/>
          <p:nvPr/>
        </p:nvSpPr>
        <p:spPr>
          <a:xfrm>
            <a:off x="910456" y="4067657"/>
            <a:ext cx="7315200" cy="1080914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>
            <a:off x="906512" y="2434014"/>
            <a:ext cx="232544" cy="1440158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910456" y="4067657"/>
            <a:ext cx="228600" cy="1080914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1220837" y="2832771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15256" y="4538971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14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15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7452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EF9593-E990-4AC1-A2CF-25F7EFF77CE1}" type="datetime1">
              <a:rPr lang="zh-TW" altLang="en-US" smtClean="0"/>
              <a:t>2016/9/1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6393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接點 1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等腰三角形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直線接點 14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35D216-B82C-493F-A0D5-078B8F808BD2}" type="datetime1">
              <a:rPr lang="zh-TW" altLang="en-US" smtClean="0"/>
              <a:t>2016/9/1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6379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C71959-6B4C-40FE-97CD-E9E6A10A70A6}" type="datetime1">
              <a:rPr lang="zh-TW" altLang="en-US" smtClean="0"/>
              <a:t>2016/9/1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7868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D87FD3-CFD6-48F4-A7A3-DD7BCC5A0C0C}" type="datetime1">
              <a:rPr lang="zh-TW" altLang="en-US" smtClean="0"/>
              <a:t>2016/9/1</a:t>
            </a:fld>
            <a:endParaRPr lang="zh-TW" altLang="en-US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3658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9046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fld id="{0F9783BB-932B-4437-B577-48967871136B}" type="datetime1">
              <a:rPr lang="zh-TW" altLang="en-US" smtClean="0"/>
              <a:t>2016/9/1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3289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DBC0FB-0870-474D-B2F0-4ACEC1A53F37}" type="datetime1">
              <a:rPr lang="zh-TW" altLang="en-US" smtClean="0"/>
              <a:t>2016/9/1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593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E142A1-9506-40AE-86C0-D47AF386C03F}" type="datetime1">
              <a:rPr lang="zh-TW" altLang="en-US" smtClean="0"/>
              <a:t>2016/9/1</a:t>
            </a:fld>
            <a:endParaRPr lang="zh-TW" altLang="en-US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0558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17BDE7-AFCB-4779-88B9-CA8079D5E899}" type="datetime1">
              <a:rPr lang="zh-TW" altLang="en-US" smtClean="0"/>
              <a:t>2016/9/1</a:t>
            </a:fld>
            <a:endParaRPr lang="zh-TW" altLang="en-US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238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線接點 1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等腰三角形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4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FDD0AB-29F8-4043-9B24-1A24F8CD7CD7}" type="datetime1">
              <a:rPr lang="zh-TW" altLang="en-US" smtClean="0"/>
              <a:t>2016/9/1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3480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1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" name="直線接點 12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" name="等腰三角形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內容版面配置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E1BF7A-D608-43BA-8AAD-EB3FBD9641B4}" type="datetime1">
              <a:rPr lang="zh-TW" altLang="en-US" smtClean="0"/>
              <a:t>2016/9/1</a:t>
            </a:fld>
            <a:endParaRPr lang="zh-TW" altLang="en-US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595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1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C31327-A275-4348-B596-D4AF2990CC30}" type="datetime1">
              <a:rPr lang="zh-TW" altLang="en-US" smtClean="0"/>
              <a:t>2016/9/1</a:t>
            </a:fld>
            <a:endParaRPr lang="zh-TW" altLang="en-US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7117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  <a:endParaRPr lang="en-US" dirty="0" smtClean="0"/>
          </a:p>
        </p:txBody>
      </p:sp>
      <p:sp>
        <p:nvSpPr>
          <p:cNvPr id="1027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32" name="直線接點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3" Type="http://schemas.openxmlformats.org/officeDocument/2006/relationships/tags" Target="../tags/tag74.xml"/><Relationship Id="rId21" Type="http://schemas.openxmlformats.org/officeDocument/2006/relationships/image" Target="../media/image55.png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2" Type="http://schemas.openxmlformats.org/officeDocument/2006/relationships/tags" Target="../tags/tag73.xml"/><Relationship Id="rId16" Type="http://schemas.openxmlformats.org/officeDocument/2006/relationships/notesSlide" Target="../notesSlides/notesSlide5.xml"/><Relationship Id="rId20" Type="http://schemas.openxmlformats.org/officeDocument/2006/relationships/image" Target="../media/image54.png"/><Relationship Id="rId29" Type="http://schemas.openxmlformats.org/officeDocument/2006/relationships/image" Target="../media/image63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image" Target="../media/image58.png"/><Relationship Id="rId5" Type="http://schemas.openxmlformats.org/officeDocument/2006/relationships/tags" Target="../tags/tag76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57.png"/><Relationship Id="rId28" Type="http://schemas.openxmlformats.org/officeDocument/2006/relationships/image" Target="../media/image62.png"/><Relationship Id="rId10" Type="http://schemas.openxmlformats.org/officeDocument/2006/relationships/tags" Target="../tags/tag81.xml"/><Relationship Id="rId19" Type="http://schemas.openxmlformats.org/officeDocument/2006/relationships/image" Target="../media/image53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Relationship Id="rId22" Type="http://schemas.openxmlformats.org/officeDocument/2006/relationships/image" Target="../media/image56.png"/><Relationship Id="rId27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98.xml"/><Relationship Id="rId18" Type="http://schemas.openxmlformats.org/officeDocument/2006/relationships/tags" Target="../tags/tag103.xml"/><Relationship Id="rId26" Type="http://schemas.openxmlformats.org/officeDocument/2006/relationships/image" Target="../media/image55.png"/><Relationship Id="rId39" Type="http://schemas.openxmlformats.org/officeDocument/2006/relationships/image" Target="../media/image73.png"/><Relationship Id="rId21" Type="http://schemas.openxmlformats.org/officeDocument/2006/relationships/tags" Target="../tags/tag106.xml"/><Relationship Id="rId34" Type="http://schemas.openxmlformats.org/officeDocument/2006/relationships/image" Target="../media/image68.png"/><Relationship Id="rId7" Type="http://schemas.openxmlformats.org/officeDocument/2006/relationships/tags" Target="../tags/tag92.xml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0" Type="http://schemas.openxmlformats.org/officeDocument/2006/relationships/tags" Target="../tags/tag105.xml"/><Relationship Id="rId29" Type="http://schemas.openxmlformats.org/officeDocument/2006/relationships/image" Target="../media/image58.png"/><Relationship Id="rId41" Type="http://schemas.openxmlformats.org/officeDocument/2006/relationships/image" Target="../media/image75.png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24" Type="http://schemas.openxmlformats.org/officeDocument/2006/relationships/image" Target="../media/image64.png"/><Relationship Id="rId32" Type="http://schemas.openxmlformats.org/officeDocument/2006/relationships/image" Target="../media/image66.png"/><Relationship Id="rId37" Type="http://schemas.openxmlformats.org/officeDocument/2006/relationships/image" Target="../media/image71.png"/><Relationship Id="rId40" Type="http://schemas.openxmlformats.org/officeDocument/2006/relationships/image" Target="../media/image74.png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23" Type="http://schemas.openxmlformats.org/officeDocument/2006/relationships/notesSlide" Target="../notesSlides/notesSlide6.xml"/><Relationship Id="rId28" Type="http://schemas.openxmlformats.org/officeDocument/2006/relationships/image" Target="../media/image65.png"/><Relationship Id="rId36" Type="http://schemas.openxmlformats.org/officeDocument/2006/relationships/image" Target="../media/image70.png"/><Relationship Id="rId10" Type="http://schemas.openxmlformats.org/officeDocument/2006/relationships/tags" Target="../tags/tag95.xml"/><Relationship Id="rId19" Type="http://schemas.openxmlformats.org/officeDocument/2006/relationships/tags" Target="../tags/tag104.xml"/><Relationship Id="rId31" Type="http://schemas.openxmlformats.org/officeDocument/2006/relationships/image" Target="../media/image60.png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56.png"/><Relationship Id="rId30" Type="http://schemas.openxmlformats.org/officeDocument/2006/relationships/image" Target="../media/image59.png"/><Relationship Id="rId35" Type="http://schemas.openxmlformats.org/officeDocument/2006/relationships/image" Target="../media/image69.png"/><Relationship Id="rId8" Type="http://schemas.openxmlformats.org/officeDocument/2006/relationships/tags" Target="../tags/tag93.xml"/><Relationship Id="rId3" Type="http://schemas.openxmlformats.org/officeDocument/2006/relationships/tags" Target="../tags/tag88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5" Type="http://schemas.openxmlformats.org/officeDocument/2006/relationships/image" Target="../media/image54.png"/><Relationship Id="rId33" Type="http://schemas.openxmlformats.org/officeDocument/2006/relationships/image" Target="../media/image67.png"/><Relationship Id="rId38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image" Target="../media/image76.png"/><Relationship Id="rId18" Type="http://schemas.openxmlformats.org/officeDocument/2006/relationships/image" Target="../media/image80.png"/><Relationship Id="rId3" Type="http://schemas.openxmlformats.org/officeDocument/2006/relationships/tags" Target="../tags/tag109.xml"/><Relationship Id="rId21" Type="http://schemas.openxmlformats.org/officeDocument/2006/relationships/image" Target="../media/image83.png"/><Relationship Id="rId7" Type="http://schemas.openxmlformats.org/officeDocument/2006/relationships/tags" Target="../tags/tag113.xml"/><Relationship Id="rId12" Type="http://schemas.openxmlformats.org/officeDocument/2006/relationships/notesSlide" Target="../notesSlides/notesSlide7.xml"/><Relationship Id="rId17" Type="http://schemas.openxmlformats.org/officeDocument/2006/relationships/image" Target="../media/image79.png"/><Relationship Id="rId2" Type="http://schemas.openxmlformats.org/officeDocument/2006/relationships/tags" Target="../tags/tag108.xml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11.xml"/><Relationship Id="rId15" Type="http://schemas.openxmlformats.org/officeDocument/2006/relationships/image" Target="../media/image53.png"/><Relationship Id="rId10" Type="http://schemas.openxmlformats.org/officeDocument/2006/relationships/tags" Target="../tags/tag116.xml"/><Relationship Id="rId19" Type="http://schemas.openxmlformats.org/officeDocument/2006/relationships/image" Target="../media/image81.png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87.png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12" Type="http://schemas.openxmlformats.org/officeDocument/2006/relationships/image" Target="../media/image86.png"/><Relationship Id="rId2" Type="http://schemas.openxmlformats.org/officeDocument/2006/relationships/tags" Target="../tags/tag118.xml"/><Relationship Id="rId16" Type="http://schemas.openxmlformats.org/officeDocument/2006/relationships/image" Target="../media/image90.png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image" Target="../media/image85.png"/><Relationship Id="rId5" Type="http://schemas.openxmlformats.org/officeDocument/2006/relationships/tags" Target="../tags/tag121.xml"/><Relationship Id="rId15" Type="http://schemas.openxmlformats.org/officeDocument/2006/relationships/image" Target="../media/image89.png"/><Relationship Id="rId10" Type="http://schemas.openxmlformats.org/officeDocument/2006/relationships/image" Target="../media/image84.png"/><Relationship Id="rId4" Type="http://schemas.openxmlformats.org/officeDocument/2006/relationships/tags" Target="../tags/tag120.xml"/><Relationship Id="rId9" Type="http://schemas.openxmlformats.org/officeDocument/2006/relationships/notesSlide" Target="../notesSlides/notesSlide8.xml"/><Relationship Id="rId14" Type="http://schemas.openxmlformats.org/officeDocument/2006/relationships/image" Target="../media/image8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94.png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12" Type="http://schemas.openxmlformats.org/officeDocument/2006/relationships/image" Target="../media/image93.png"/><Relationship Id="rId2" Type="http://schemas.openxmlformats.org/officeDocument/2006/relationships/tags" Target="../tags/tag125.xml"/><Relationship Id="rId16" Type="http://schemas.openxmlformats.org/officeDocument/2006/relationships/image" Target="../media/image97.png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image" Target="../media/image92.png"/><Relationship Id="rId5" Type="http://schemas.openxmlformats.org/officeDocument/2006/relationships/tags" Target="../tags/tag128.xml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tags" Target="../tags/tag127.xml"/><Relationship Id="rId9" Type="http://schemas.openxmlformats.org/officeDocument/2006/relationships/notesSlide" Target="../notesSlides/notesSlide9.xml"/><Relationship Id="rId14" Type="http://schemas.openxmlformats.org/officeDocument/2006/relationships/image" Target="../media/image9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143.xml"/><Relationship Id="rId18" Type="http://schemas.openxmlformats.org/officeDocument/2006/relationships/tags" Target="../tags/tag148.xml"/><Relationship Id="rId26" Type="http://schemas.openxmlformats.org/officeDocument/2006/relationships/image" Target="../media/image98.png"/><Relationship Id="rId39" Type="http://schemas.openxmlformats.org/officeDocument/2006/relationships/image" Target="../media/image104.png"/><Relationship Id="rId21" Type="http://schemas.openxmlformats.org/officeDocument/2006/relationships/tags" Target="../tags/tag151.xml"/><Relationship Id="rId34" Type="http://schemas.openxmlformats.org/officeDocument/2006/relationships/image" Target="../media/image99.png"/><Relationship Id="rId42" Type="http://schemas.openxmlformats.org/officeDocument/2006/relationships/image" Target="../media/image107.png"/><Relationship Id="rId7" Type="http://schemas.openxmlformats.org/officeDocument/2006/relationships/tags" Target="../tags/tag137.xml"/><Relationship Id="rId2" Type="http://schemas.openxmlformats.org/officeDocument/2006/relationships/tags" Target="../tags/tag132.xml"/><Relationship Id="rId16" Type="http://schemas.openxmlformats.org/officeDocument/2006/relationships/tags" Target="../tags/tag146.xml"/><Relationship Id="rId20" Type="http://schemas.openxmlformats.org/officeDocument/2006/relationships/tags" Target="../tags/tag150.xml"/><Relationship Id="rId29" Type="http://schemas.openxmlformats.org/officeDocument/2006/relationships/image" Target="../media/image56.png"/><Relationship Id="rId41" Type="http://schemas.openxmlformats.org/officeDocument/2006/relationships/image" Target="../media/image106.png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60.png"/><Relationship Id="rId37" Type="http://schemas.openxmlformats.org/officeDocument/2006/relationships/image" Target="../media/image102.png"/><Relationship Id="rId40" Type="http://schemas.openxmlformats.org/officeDocument/2006/relationships/image" Target="../media/image105.png"/><Relationship Id="rId5" Type="http://schemas.openxmlformats.org/officeDocument/2006/relationships/tags" Target="../tags/tag135.xml"/><Relationship Id="rId15" Type="http://schemas.openxmlformats.org/officeDocument/2006/relationships/tags" Target="../tags/tag145.xml"/><Relationship Id="rId23" Type="http://schemas.openxmlformats.org/officeDocument/2006/relationships/tags" Target="../tags/tag153.xml"/><Relationship Id="rId28" Type="http://schemas.openxmlformats.org/officeDocument/2006/relationships/image" Target="../media/image55.png"/><Relationship Id="rId36" Type="http://schemas.openxmlformats.org/officeDocument/2006/relationships/image" Target="../media/image101.png"/><Relationship Id="rId10" Type="http://schemas.openxmlformats.org/officeDocument/2006/relationships/tags" Target="../tags/tag140.xml"/><Relationship Id="rId19" Type="http://schemas.openxmlformats.org/officeDocument/2006/relationships/tags" Target="../tags/tag149.xml"/><Relationship Id="rId31" Type="http://schemas.openxmlformats.org/officeDocument/2006/relationships/image" Target="../media/image58.png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tags" Target="../tags/tag144.xml"/><Relationship Id="rId22" Type="http://schemas.openxmlformats.org/officeDocument/2006/relationships/tags" Target="../tags/tag152.xml"/><Relationship Id="rId27" Type="http://schemas.openxmlformats.org/officeDocument/2006/relationships/image" Target="../media/image54.png"/><Relationship Id="rId30" Type="http://schemas.openxmlformats.org/officeDocument/2006/relationships/image" Target="../media/image57.png"/><Relationship Id="rId35" Type="http://schemas.openxmlformats.org/officeDocument/2006/relationships/image" Target="../media/image100.png"/><Relationship Id="rId8" Type="http://schemas.openxmlformats.org/officeDocument/2006/relationships/tags" Target="../tags/tag138.xml"/><Relationship Id="rId3" Type="http://schemas.openxmlformats.org/officeDocument/2006/relationships/tags" Target="../tags/tag133.xml"/><Relationship Id="rId12" Type="http://schemas.openxmlformats.org/officeDocument/2006/relationships/tags" Target="../tags/tag142.xml"/><Relationship Id="rId17" Type="http://schemas.openxmlformats.org/officeDocument/2006/relationships/tags" Target="../tags/tag147.xml"/><Relationship Id="rId25" Type="http://schemas.openxmlformats.org/officeDocument/2006/relationships/notesSlide" Target="../notesSlides/notesSlide10.xml"/><Relationship Id="rId33" Type="http://schemas.openxmlformats.org/officeDocument/2006/relationships/image" Target="../media/image61.png"/><Relationship Id="rId38" Type="http://schemas.openxmlformats.org/officeDocument/2006/relationships/image" Target="../media/image10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tags" Target="../tags/tag166.xml"/><Relationship Id="rId18" Type="http://schemas.openxmlformats.org/officeDocument/2006/relationships/image" Target="../media/image109.png"/><Relationship Id="rId26" Type="http://schemas.openxmlformats.org/officeDocument/2006/relationships/image" Target="../media/image117.png"/><Relationship Id="rId3" Type="http://schemas.openxmlformats.org/officeDocument/2006/relationships/tags" Target="../tags/tag156.xml"/><Relationship Id="rId21" Type="http://schemas.openxmlformats.org/officeDocument/2006/relationships/image" Target="../media/image112.png"/><Relationship Id="rId7" Type="http://schemas.openxmlformats.org/officeDocument/2006/relationships/tags" Target="../tags/tag160.xml"/><Relationship Id="rId12" Type="http://schemas.openxmlformats.org/officeDocument/2006/relationships/tags" Target="../tags/tag165.xml"/><Relationship Id="rId17" Type="http://schemas.openxmlformats.org/officeDocument/2006/relationships/image" Target="../media/image108.png"/><Relationship Id="rId25" Type="http://schemas.openxmlformats.org/officeDocument/2006/relationships/image" Target="../media/image116.png"/><Relationship Id="rId2" Type="http://schemas.openxmlformats.org/officeDocument/2006/relationships/tags" Target="../tags/tag155.xml"/><Relationship Id="rId16" Type="http://schemas.openxmlformats.org/officeDocument/2006/relationships/notesSlide" Target="../notesSlides/notesSlide11.xml"/><Relationship Id="rId20" Type="http://schemas.openxmlformats.org/officeDocument/2006/relationships/image" Target="../media/image111.png"/><Relationship Id="rId29" Type="http://schemas.openxmlformats.org/officeDocument/2006/relationships/image" Target="../media/image120.png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24" Type="http://schemas.openxmlformats.org/officeDocument/2006/relationships/image" Target="../media/image115.png"/><Relationship Id="rId5" Type="http://schemas.openxmlformats.org/officeDocument/2006/relationships/tags" Target="../tags/tag158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14.png"/><Relationship Id="rId28" Type="http://schemas.openxmlformats.org/officeDocument/2006/relationships/image" Target="../media/image119.png"/><Relationship Id="rId10" Type="http://schemas.openxmlformats.org/officeDocument/2006/relationships/tags" Target="../tags/tag163.xml"/><Relationship Id="rId19" Type="http://schemas.openxmlformats.org/officeDocument/2006/relationships/image" Target="../media/image110.png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tags" Target="../tags/tag167.xml"/><Relationship Id="rId22" Type="http://schemas.openxmlformats.org/officeDocument/2006/relationships/image" Target="../media/image113.png"/><Relationship Id="rId27" Type="http://schemas.openxmlformats.org/officeDocument/2006/relationships/image" Target="../media/image118.png"/><Relationship Id="rId30" Type="http://schemas.openxmlformats.org/officeDocument/2006/relationships/image" Target="../media/image1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13" Type="http://schemas.openxmlformats.org/officeDocument/2006/relationships/image" Target="../media/image126.png"/><Relationship Id="rId3" Type="http://schemas.openxmlformats.org/officeDocument/2006/relationships/tags" Target="../tags/tag17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25.png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image" Target="../media/image124.png"/><Relationship Id="rId5" Type="http://schemas.openxmlformats.org/officeDocument/2006/relationships/tags" Target="../tags/tag172.xml"/><Relationship Id="rId15" Type="http://schemas.openxmlformats.org/officeDocument/2006/relationships/image" Target="../media/image128.png"/><Relationship Id="rId10" Type="http://schemas.openxmlformats.org/officeDocument/2006/relationships/image" Target="../media/image123.png"/><Relationship Id="rId4" Type="http://schemas.openxmlformats.org/officeDocument/2006/relationships/tags" Target="../tags/tag171.xml"/><Relationship Id="rId9" Type="http://schemas.openxmlformats.org/officeDocument/2006/relationships/image" Target="../media/image122.png"/><Relationship Id="rId14" Type="http://schemas.openxmlformats.org/officeDocument/2006/relationships/image" Target="../media/image1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13" Type="http://schemas.openxmlformats.org/officeDocument/2006/relationships/image" Target="../media/image131.png"/><Relationship Id="rId18" Type="http://schemas.openxmlformats.org/officeDocument/2006/relationships/image" Target="../media/image136.png"/><Relationship Id="rId3" Type="http://schemas.openxmlformats.org/officeDocument/2006/relationships/tags" Target="../tags/tag176.xml"/><Relationship Id="rId7" Type="http://schemas.openxmlformats.org/officeDocument/2006/relationships/tags" Target="../tags/tag180.xml"/><Relationship Id="rId12" Type="http://schemas.openxmlformats.org/officeDocument/2006/relationships/image" Target="../media/image130.png"/><Relationship Id="rId17" Type="http://schemas.openxmlformats.org/officeDocument/2006/relationships/image" Target="../media/image135.png"/><Relationship Id="rId2" Type="http://schemas.openxmlformats.org/officeDocument/2006/relationships/tags" Target="../tags/tag175.xml"/><Relationship Id="rId16" Type="http://schemas.openxmlformats.org/officeDocument/2006/relationships/image" Target="../media/image134.png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1" Type="http://schemas.openxmlformats.org/officeDocument/2006/relationships/image" Target="../media/image129.png"/><Relationship Id="rId5" Type="http://schemas.openxmlformats.org/officeDocument/2006/relationships/tags" Target="../tags/tag178.xml"/><Relationship Id="rId15" Type="http://schemas.openxmlformats.org/officeDocument/2006/relationships/image" Target="../media/image133.png"/><Relationship Id="rId10" Type="http://schemas.openxmlformats.org/officeDocument/2006/relationships/notesSlide" Target="../notesSlides/notesSlide13.xml"/><Relationship Id="rId4" Type="http://schemas.openxmlformats.org/officeDocument/2006/relationships/tags" Target="../tags/tag177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89.xml"/><Relationship Id="rId13" Type="http://schemas.openxmlformats.org/officeDocument/2006/relationships/image" Target="../media/image119.png"/><Relationship Id="rId18" Type="http://schemas.openxmlformats.org/officeDocument/2006/relationships/image" Target="../media/image141.png"/><Relationship Id="rId3" Type="http://schemas.openxmlformats.org/officeDocument/2006/relationships/tags" Target="../tags/tag184.xml"/><Relationship Id="rId21" Type="http://schemas.openxmlformats.org/officeDocument/2006/relationships/image" Target="../media/image144.png"/><Relationship Id="rId7" Type="http://schemas.openxmlformats.org/officeDocument/2006/relationships/tags" Target="../tags/tag188.xml"/><Relationship Id="rId12" Type="http://schemas.openxmlformats.org/officeDocument/2006/relationships/notesSlide" Target="../notesSlides/notesSlide14.xml"/><Relationship Id="rId17" Type="http://schemas.openxmlformats.org/officeDocument/2006/relationships/image" Target="../media/image140.png"/><Relationship Id="rId2" Type="http://schemas.openxmlformats.org/officeDocument/2006/relationships/tags" Target="../tags/tag183.xml"/><Relationship Id="rId16" Type="http://schemas.openxmlformats.org/officeDocument/2006/relationships/image" Target="../media/image139.png"/><Relationship Id="rId20" Type="http://schemas.openxmlformats.org/officeDocument/2006/relationships/image" Target="../media/image143.png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86.xml"/><Relationship Id="rId15" Type="http://schemas.openxmlformats.org/officeDocument/2006/relationships/image" Target="../media/image138.png"/><Relationship Id="rId10" Type="http://schemas.openxmlformats.org/officeDocument/2006/relationships/tags" Target="../tags/tag191.xml"/><Relationship Id="rId19" Type="http://schemas.openxmlformats.org/officeDocument/2006/relationships/image" Target="../media/image142.png"/><Relationship Id="rId4" Type="http://schemas.openxmlformats.org/officeDocument/2006/relationships/tags" Target="../tags/tag185.xml"/><Relationship Id="rId9" Type="http://schemas.openxmlformats.org/officeDocument/2006/relationships/tags" Target="../tags/tag190.xml"/><Relationship Id="rId14" Type="http://schemas.openxmlformats.org/officeDocument/2006/relationships/image" Target="../media/image137.png"/><Relationship Id="rId22" Type="http://schemas.openxmlformats.org/officeDocument/2006/relationships/image" Target="../media/image1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tags" Target="../tags/tag194.xml"/><Relationship Id="rId7" Type="http://schemas.openxmlformats.org/officeDocument/2006/relationships/image" Target="../media/image147.png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image" Target="../media/image146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image" Target="../media/image150.png"/><Relationship Id="rId18" Type="http://schemas.openxmlformats.org/officeDocument/2006/relationships/image" Target="../media/image155.png"/><Relationship Id="rId3" Type="http://schemas.openxmlformats.org/officeDocument/2006/relationships/tags" Target="../tags/tag197.xml"/><Relationship Id="rId7" Type="http://schemas.openxmlformats.org/officeDocument/2006/relationships/tags" Target="../tags/tag201.xml"/><Relationship Id="rId12" Type="http://schemas.openxmlformats.org/officeDocument/2006/relationships/image" Target="../media/image77.png"/><Relationship Id="rId17" Type="http://schemas.openxmlformats.org/officeDocument/2006/relationships/image" Target="../media/image154.png"/><Relationship Id="rId2" Type="http://schemas.openxmlformats.org/officeDocument/2006/relationships/tags" Target="../tags/tag196.xml"/><Relationship Id="rId16" Type="http://schemas.openxmlformats.org/officeDocument/2006/relationships/image" Target="../media/image153.png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image" Target="../media/image76.png"/><Relationship Id="rId5" Type="http://schemas.openxmlformats.org/officeDocument/2006/relationships/tags" Target="../tags/tag199.xml"/><Relationship Id="rId15" Type="http://schemas.openxmlformats.org/officeDocument/2006/relationships/image" Target="../media/image152.png"/><Relationship Id="rId10" Type="http://schemas.openxmlformats.org/officeDocument/2006/relationships/notesSlide" Target="../notesSlides/notesSlide16.xml"/><Relationship Id="rId4" Type="http://schemas.openxmlformats.org/officeDocument/2006/relationships/tags" Target="../tags/tag198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5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13" Type="http://schemas.openxmlformats.org/officeDocument/2006/relationships/image" Target="../media/image156.png"/><Relationship Id="rId18" Type="http://schemas.openxmlformats.org/officeDocument/2006/relationships/image" Target="../media/image161.png"/><Relationship Id="rId3" Type="http://schemas.openxmlformats.org/officeDocument/2006/relationships/tags" Target="../tags/tag205.xml"/><Relationship Id="rId7" Type="http://schemas.openxmlformats.org/officeDocument/2006/relationships/tags" Target="../tags/tag209.xml"/><Relationship Id="rId12" Type="http://schemas.openxmlformats.org/officeDocument/2006/relationships/image" Target="../media/image77.png"/><Relationship Id="rId17" Type="http://schemas.openxmlformats.org/officeDocument/2006/relationships/image" Target="../media/image160.png"/><Relationship Id="rId2" Type="http://schemas.openxmlformats.org/officeDocument/2006/relationships/tags" Target="../tags/tag204.xml"/><Relationship Id="rId16" Type="http://schemas.openxmlformats.org/officeDocument/2006/relationships/image" Target="../media/image159.png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11" Type="http://schemas.openxmlformats.org/officeDocument/2006/relationships/image" Target="../media/image76.png"/><Relationship Id="rId5" Type="http://schemas.openxmlformats.org/officeDocument/2006/relationships/tags" Target="../tags/tag207.xml"/><Relationship Id="rId15" Type="http://schemas.openxmlformats.org/officeDocument/2006/relationships/image" Target="../media/image158.png"/><Relationship Id="rId10" Type="http://schemas.openxmlformats.org/officeDocument/2006/relationships/notesSlide" Target="../notesSlides/notesSlide17.xml"/><Relationship Id="rId4" Type="http://schemas.openxmlformats.org/officeDocument/2006/relationships/tags" Target="../tags/tag20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57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223.xml"/><Relationship Id="rId18" Type="http://schemas.openxmlformats.org/officeDocument/2006/relationships/tags" Target="../tags/tag228.xml"/><Relationship Id="rId26" Type="http://schemas.openxmlformats.org/officeDocument/2006/relationships/image" Target="../media/image76.png"/><Relationship Id="rId39" Type="http://schemas.openxmlformats.org/officeDocument/2006/relationships/image" Target="../media/image169.png"/><Relationship Id="rId21" Type="http://schemas.openxmlformats.org/officeDocument/2006/relationships/tags" Target="../tags/tag231.xml"/><Relationship Id="rId34" Type="http://schemas.openxmlformats.org/officeDocument/2006/relationships/image" Target="../media/image164.png"/><Relationship Id="rId42" Type="http://schemas.openxmlformats.org/officeDocument/2006/relationships/image" Target="../media/image171.png"/><Relationship Id="rId7" Type="http://schemas.openxmlformats.org/officeDocument/2006/relationships/tags" Target="../tags/tag217.xml"/><Relationship Id="rId2" Type="http://schemas.openxmlformats.org/officeDocument/2006/relationships/tags" Target="../tags/tag212.xml"/><Relationship Id="rId16" Type="http://schemas.openxmlformats.org/officeDocument/2006/relationships/tags" Target="../tags/tag226.xml"/><Relationship Id="rId20" Type="http://schemas.openxmlformats.org/officeDocument/2006/relationships/tags" Target="../tags/tag230.xml"/><Relationship Id="rId29" Type="http://schemas.openxmlformats.org/officeDocument/2006/relationships/image" Target="../media/image163.png"/><Relationship Id="rId41" Type="http://schemas.openxmlformats.org/officeDocument/2006/relationships/image" Target="../media/image101.png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11" Type="http://schemas.openxmlformats.org/officeDocument/2006/relationships/tags" Target="../tags/tag221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56.png"/><Relationship Id="rId37" Type="http://schemas.openxmlformats.org/officeDocument/2006/relationships/image" Target="../media/image167.png"/><Relationship Id="rId40" Type="http://schemas.openxmlformats.org/officeDocument/2006/relationships/image" Target="../media/image170.png"/><Relationship Id="rId5" Type="http://schemas.openxmlformats.org/officeDocument/2006/relationships/tags" Target="../tags/tag215.xml"/><Relationship Id="rId15" Type="http://schemas.openxmlformats.org/officeDocument/2006/relationships/tags" Target="../tags/tag225.xml"/><Relationship Id="rId23" Type="http://schemas.openxmlformats.org/officeDocument/2006/relationships/tags" Target="../tags/tag233.xml"/><Relationship Id="rId28" Type="http://schemas.openxmlformats.org/officeDocument/2006/relationships/image" Target="../media/image162.png"/><Relationship Id="rId36" Type="http://schemas.openxmlformats.org/officeDocument/2006/relationships/image" Target="../media/image166.png"/><Relationship Id="rId10" Type="http://schemas.openxmlformats.org/officeDocument/2006/relationships/tags" Target="../tags/tag220.xml"/><Relationship Id="rId19" Type="http://schemas.openxmlformats.org/officeDocument/2006/relationships/tags" Target="../tags/tag229.xml"/><Relationship Id="rId31" Type="http://schemas.openxmlformats.org/officeDocument/2006/relationships/image" Target="../media/image69.png"/><Relationship Id="rId4" Type="http://schemas.openxmlformats.org/officeDocument/2006/relationships/tags" Target="../tags/tag214.xml"/><Relationship Id="rId9" Type="http://schemas.openxmlformats.org/officeDocument/2006/relationships/tags" Target="../tags/tag219.xml"/><Relationship Id="rId14" Type="http://schemas.openxmlformats.org/officeDocument/2006/relationships/tags" Target="../tags/tag224.xml"/><Relationship Id="rId22" Type="http://schemas.openxmlformats.org/officeDocument/2006/relationships/tags" Target="../tags/tag232.xml"/><Relationship Id="rId27" Type="http://schemas.openxmlformats.org/officeDocument/2006/relationships/image" Target="../media/image77.png"/><Relationship Id="rId30" Type="http://schemas.openxmlformats.org/officeDocument/2006/relationships/image" Target="../media/image68.png"/><Relationship Id="rId35" Type="http://schemas.openxmlformats.org/officeDocument/2006/relationships/image" Target="../media/image165.png"/><Relationship Id="rId8" Type="http://schemas.openxmlformats.org/officeDocument/2006/relationships/tags" Target="../tags/tag218.xml"/><Relationship Id="rId3" Type="http://schemas.openxmlformats.org/officeDocument/2006/relationships/tags" Target="../tags/tag213.xml"/><Relationship Id="rId12" Type="http://schemas.openxmlformats.org/officeDocument/2006/relationships/tags" Target="../tags/tag222.xml"/><Relationship Id="rId17" Type="http://schemas.openxmlformats.org/officeDocument/2006/relationships/tags" Target="../tags/tag227.xml"/><Relationship Id="rId25" Type="http://schemas.openxmlformats.org/officeDocument/2006/relationships/notesSlide" Target="../notesSlides/notesSlide18.xml"/><Relationship Id="rId33" Type="http://schemas.openxmlformats.org/officeDocument/2006/relationships/image" Target="../media/image70.png"/><Relationship Id="rId38" Type="http://schemas.openxmlformats.org/officeDocument/2006/relationships/image" Target="../media/image16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tags" Target="../tags/tag236.xml"/><Relationship Id="rId7" Type="http://schemas.openxmlformats.org/officeDocument/2006/relationships/image" Target="../media/image172.png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74.png"/><Relationship Id="rId4" Type="http://schemas.openxmlformats.org/officeDocument/2006/relationships/tags" Target="../tags/tag237.xml"/><Relationship Id="rId9" Type="http://schemas.openxmlformats.org/officeDocument/2006/relationships/image" Target="../media/image1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8.xml"/><Relationship Id="rId4" Type="http://schemas.openxmlformats.org/officeDocument/2006/relationships/image" Target="../media/image17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tags" Target="../tags/tag3.xml"/><Relationship Id="rId16" Type="http://schemas.openxmlformats.org/officeDocument/2006/relationships/image" Target="../media/image9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6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2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9.xml"/><Relationship Id="rId6" Type="http://schemas.openxmlformats.org/officeDocument/2006/relationships/image" Target="../media/image34.gif"/><Relationship Id="rId5" Type="http://schemas.openxmlformats.org/officeDocument/2006/relationships/image" Target="../media/image178.jpg"/><Relationship Id="rId4" Type="http://schemas.openxmlformats.org/officeDocument/2006/relationships/image" Target="../media/image177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23.xml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3" Type="http://schemas.openxmlformats.org/officeDocument/2006/relationships/tags" Target="../tags/tag13.xml"/><Relationship Id="rId21" Type="http://schemas.openxmlformats.org/officeDocument/2006/relationships/image" Target="../media/image16.png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0.png"/><Relationship Id="rId33" Type="http://schemas.openxmlformats.org/officeDocument/2006/relationships/image" Target="../media/image28.png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image" Target="../media/image15.png"/><Relationship Id="rId29" Type="http://schemas.openxmlformats.org/officeDocument/2006/relationships/image" Target="../media/image24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image" Target="../media/image19.png"/><Relationship Id="rId32" Type="http://schemas.openxmlformats.org/officeDocument/2006/relationships/image" Target="../media/image27.png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23" Type="http://schemas.openxmlformats.org/officeDocument/2006/relationships/image" Target="../media/image18.png"/><Relationship Id="rId28" Type="http://schemas.openxmlformats.org/officeDocument/2006/relationships/image" Target="../media/image23.png"/><Relationship Id="rId10" Type="http://schemas.openxmlformats.org/officeDocument/2006/relationships/tags" Target="../tags/tag20.xml"/><Relationship Id="rId19" Type="http://schemas.openxmlformats.org/officeDocument/2006/relationships/image" Target="../media/image14.png"/><Relationship Id="rId31" Type="http://schemas.openxmlformats.org/officeDocument/2006/relationships/image" Target="../media/image26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25.png"/><Relationship Id="rId8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image" Target="../media/image17.png"/><Relationship Id="rId26" Type="http://schemas.openxmlformats.org/officeDocument/2006/relationships/image" Target="../media/image33.png"/><Relationship Id="rId3" Type="http://schemas.openxmlformats.org/officeDocument/2006/relationships/tags" Target="../tags/tag29.xml"/><Relationship Id="rId21" Type="http://schemas.openxmlformats.org/officeDocument/2006/relationships/image" Target="../media/image29.png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image" Target="../media/image15.png"/><Relationship Id="rId25" Type="http://schemas.openxmlformats.org/officeDocument/2006/relationships/image" Target="../media/image32.png"/><Relationship Id="rId2" Type="http://schemas.openxmlformats.org/officeDocument/2006/relationships/tags" Target="../tags/tag28.xml"/><Relationship Id="rId16" Type="http://schemas.openxmlformats.org/officeDocument/2006/relationships/image" Target="../media/image13.png"/><Relationship Id="rId20" Type="http://schemas.openxmlformats.org/officeDocument/2006/relationships/image" Target="../media/image20.png"/><Relationship Id="rId29" Type="http://schemas.openxmlformats.org/officeDocument/2006/relationships/image" Target="../media/image16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24" Type="http://schemas.openxmlformats.org/officeDocument/2006/relationships/image" Target="../media/image31.png"/><Relationship Id="rId5" Type="http://schemas.openxmlformats.org/officeDocument/2006/relationships/tags" Target="../tags/tag31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0.png"/><Relationship Id="rId28" Type="http://schemas.openxmlformats.org/officeDocument/2006/relationships/image" Target="../media/image14.png"/><Relationship Id="rId10" Type="http://schemas.openxmlformats.org/officeDocument/2006/relationships/tags" Target="../tags/tag36.xml"/><Relationship Id="rId19" Type="http://schemas.openxmlformats.org/officeDocument/2006/relationships/image" Target="../media/image19.png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Relationship Id="rId22" Type="http://schemas.openxmlformats.org/officeDocument/2006/relationships/image" Target="../media/image27.png"/><Relationship Id="rId27" Type="http://schemas.openxmlformats.org/officeDocument/2006/relationships/image" Target="../media/image34.gif"/><Relationship Id="rId30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36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35.png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46.xml"/><Relationship Id="rId7" Type="http://schemas.openxmlformats.org/officeDocument/2006/relationships/image" Target="../media/image38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37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3.png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image" Target="../media/image42.png"/><Relationship Id="rId2" Type="http://schemas.openxmlformats.org/officeDocument/2006/relationships/tags" Target="../tags/tag48.xml"/><Relationship Id="rId16" Type="http://schemas.openxmlformats.org/officeDocument/2006/relationships/image" Target="../media/image46.png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../media/image41.png"/><Relationship Id="rId5" Type="http://schemas.openxmlformats.org/officeDocument/2006/relationships/tags" Target="../tags/tag51.xml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tags" Target="../tags/tag50.xml"/><Relationship Id="rId9" Type="http://schemas.openxmlformats.org/officeDocument/2006/relationships/notesSlide" Target="../notesSlides/notesSlide4.xml"/><Relationship Id="rId1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66.xml"/><Relationship Id="rId18" Type="http://schemas.openxmlformats.org/officeDocument/2006/relationships/tags" Target="../tags/tag71.xml"/><Relationship Id="rId26" Type="http://schemas.openxmlformats.org/officeDocument/2006/relationships/image" Target="../media/image27.png"/><Relationship Id="rId21" Type="http://schemas.openxmlformats.org/officeDocument/2006/relationships/image" Target="../media/image15.png"/><Relationship Id="rId34" Type="http://schemas.openxmlformats.org/officeDocument/2006/relationships/image" Target="../media/image47.png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5" Type="http://schemas.openxmlformats.org/officeDocument/2006/relationships/image" Target="../media/image29.png"/><Relationship Id="rId33" Type="http://schemas.openxmlformats.org/officeDocument/2006/relationships/image" Target="../media/image18.png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0" Type="http://schemas.openxmlformats.org/officeDocument/2006/relationships/image" Target="../media/image13.png"/><Relationship Id="rId29" Type="http://schemas.openxmlformats.org/officeDocument/2006/relationships/image" Target="../media/image32.png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24" Type="http://schemas.openxmlformats.org/officeDocument/2006/relationships/image" Target="../media/image20.png"/><Relationship Id="rId32" Type="http://schemas.openxmlformats.org/officeDocument/2006/relationships/image" Target="../media/image16.png"/><Relationship Id="rId37" Type="http://schemas.openxmlformats.org/officeDocument/2006/relationships/image" Target="../media/image50.png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23" Type="http://schemas.openxmlformats.org/officeDocument/2006/relationships/image" Target="../media/image19.png"/><Relationship Id="rId28" Type="http://schemas.openxmlformats.org/officeDocument/2006/relationships/image" Target="../media/image31.png"/><Relationship Id="rId36" Type="http://schemas.openxmlformats.org/officeDocument/2006/relationships/image" Target="../media/image49.png"/><Relationship Id="rId10" Type="http://schemas.openxmlformats.org/officeDocument/2006/relationships/tags" Target="../tags/tag6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4.png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image" Target="../media/image17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48.png"/><Relationship Id="rId8" Type="http://schemas.openxmlformats.org/officeDocument/2006/relationships/tags" Target="../tags/tag61.xml"/><Relationship Id="rId3" Type="http://schemas.openxmlformats.org/officeDocument/2006/relationships/tags" Target="../tags/tag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ctrTitle"/>
          </p:nvPr>
        </p:nvSpPr>
        <p:spPr>
          <a:xfrm>
            <a:off x="1216025" y="2700807"/>
            <a:ext cx="6884367" cy="976942"/>
          </a:xfrm>
        </p:spPr>
        <p:txBody>
          <a:bodyPr/>
          <a:lstStyle/>
          <a:p>
            <a:pPr algn="ctr"/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Characterizing the Long-Term Behavior of a Quantum Ensemble</a:t>
            </a:r>
            <a:endParaRPr lang="zh-TW" alt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221" name="文字方塊 1"/>
          <p:cNvSpPr txBox="1">
            <a:spLocks noChangeArrowheads="1"/>
          </p:cNvSpPr>
          <p:nvPr/>
        </p:nvSpPr>
        <p:spPr bwMode="auto">
          <a:xfrm>
            <a:off x="3184140" y="4190820"/>
            <a:ext cx="500239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Speaker: </a:t>
            </a:r>
            <a:r>
              <a:rPr lang="en-US" altLang="zh-TW" dirty="0" smtClean="0">
                <a:solidFill>
                  <a:schemeClr val="accent1">
                    <a:lumMod val="50000"/>
                  </a:schemeClr>
                </a:solidFill>
              </a:rPr>
              <a:t>Hao-Chung Cheng</a:t>
            </a:r>
          </a:p>
          <a:p>
            <a:pPr algn="r" eaLnBrk="1" hangingPunct="1"/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Co-worker:</a:t>
            </a:r>
            <a:r>
              <a:rPr lang="en-US" altLang="zh-TW" dirty="0" smtClean="0">
                <a:solidFill>
                  <a:schemeClr val="accent1">
                    <a:lumMod val="50000"/>
                  </a:schemeClr>
                </a:solidFill>
              </a:rPr>
              <a:t> Min-</a:t>
            </a:r>
            <a:r>
              <a:rPr lang="en-US" altLang="zh-TW" dirty="0" err="1" smtClean="0">
                <a:solidFill>
                  <a:schemeClr val="accent1">
                    <a:lumMod val="50000"/>
                  </a:schemeClr>
                </a:solidFill>
              </a:rPr>
              <a:t>Hsiu</a:t>
            </a:r>
            <a:r>
              <a:rPr lang="en-US" altLang="zh-TW" dirty="0" smtClean="0">
                <a:solidFill>
                  <a:schemeClr val="accent1">
                    <a:lumMod val="50000"/>
                  </a:schemeClr>
                </a:solidFill>
              </a:rPr>
              <a:t> Hsieh, Marco </a:t>
            </a:r>
            <a:r>
              <a:rPr lang="en-US" altLang="zh-TW" dirty="0" err="1" smtClean="0">
                <a:solidFill>
                  <a:schemeClr val="accent1">
                    <a:lumMod val="50000"/>
                  </a:schemeClr>
                </a:solidFill>
              </a:rPr>
              <a:t>Tomamichel</a:t>
            </a:r>
            <a:endParaRPr lang="en-US" altLang="zh-TW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 eaLnBrk="1" hangingPunct="1"/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Date:</a:t>
            </a:r>
            <a:r>
              <a:rPr lang="en-US" altLang="zh-TW" dirty="0" smtClean="0">
                <a:solidFill>
                  <a:schemeClr val="accent1">
                    <a:lumMod val="50000"/>
                  </a:schemeClr>
                </a:solidFill>
              </a:rPr>
              <a:t> 01/20/2016</a:t>
            </a:r>
            <a:endParaRPr lang="zh-TW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</a:t>
            </a:fld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13" y="5627221"/>
            <a:ext cx="3517573" cy="231660"/>
          </a:xfrm>
          <a:prstGeom prst="rect">
            <a:avLst/>
          </a:prstGeom>
        </p:spPr>
      </p:pic>
      <p:pic>
        <p:nvPicPr>
          <p:cNvPr id="8" name="Picture 2 1" descr="https://upload.wikimedia.org/wikipedia/en/a/aa/University_of_Technology_Sydney_logo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1" t="25219" r="17338" b="20059"/>
          <a:stretch/>
        </p:blipFill>
        <p:spPr bwMode="auto">
          <a:xfrm>
            <a:off x="194280" y="274550"/>
            <a:ext cx="2506717" cy="117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739" y="131285"/>
            <a:ext cx="1477286" cy="146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6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圓角矩形 71"/>
          <p:cNvSpPr/>
          <p:nvPr/>
        </p:nvSpPr>
        <p:spPr>
          <a:xfrm>
            <a:off x="744050" y="1284478"/>
            <a:ext cx="3403880" cy="797656"/>
          </a:xfrm>
          <a:prstGeom prst="round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Formalism</a:t>
            </a:r>
            <a:endParaRPr lang="zh-TW" altLang="en-US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10</a:t>
            </a:fld>
            <a:endParaRPr kumimoji="0" lang="en-US" dirty="0"/>
          </a:p>
        </p:txBody>
      </p:sp>
      <p:sp>
        <p:nvSpPr>
          <p:cNvPr id="78" name="內容版面配置區 2 2 2 2 2 1"/>
          <p:cNvSpPr txBox="1">
            <a:spLocks/>
          </p:cNvSpPr>
          <p:nvPr/>
        </p:nvSpPr>
        <p:spPr bwMode="auto">
          <a:xfrm>
            <a:off x="457200" y="2082134"/>
            <a:ext cx="588636" cy="50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dirty="0">
                <a:latin typeface="新細明體"/>
                <a:ea typeface="新細明體"/>
              </a:rPr>
              <a:t> </a:t>
            </a:r>
            <a:endParaRPr lang="en-US" altLang="zh-TW" dirty="0">
              <a:latin typeface="新細明體"/>
              <a:ea typeface="新細明體"/>
            </a:endParaRPr>
          </a:p>
        </p:txBody>
      </p:sp>
      <p:sp>
        <p:nvSpPr>
          <p:cNvPr id="47" name="內容版面配置區 2 2 1 2 1"/>
          <p:cNvSpPr txBox="1">
            <a:spLocks/>
          </p:cNvSpPr>
          <p:nvPr/>
        </p:nvSpPr>
        <p:spPr bwMode="auto">
          <a:xfrm>
            <a:off x="457200" y="1386381"/>
            <a:ext cx="666328" cy="68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新細明體"/>
                <a:ea typeface="新細明體"/>
              </a:rPr>
              <a:t> </a:t>
            </a:r>
            <a:endParaRPr lang="zh-TW" altLang="en-US" dirty="0">
              <a:latin typeface="新細明體"/>
              <a:ea typeface="新細明體"/>
            </a:endParaRPr>
          </a:p>
        </p:txBody>
      </p:sp>
      <p:pic>
        <p:nvPicPr>
          <p:cNvPr id="20" name="圖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69" y="2231122"/>
            <a:ext cx="3909263" cy="297653"/>
          </a:xfrm>
          <a:prstGeom prst="rect">
            <a:avLst/>
          </a:prstGeom>
        </p:spPr>
      </p:pic>
      <p:sp>
        <p:nvSpPr>
          <p:cNvPr id="70" name="內容版面配置區 2 2 2 2 2 2"/>
          <p:cNvSpPr txBox="1">
            <a:spLocks/>
          </p:cNvSpPr>
          <p:nvPr/>
        </p:nvSpPr>
        <p:spPr bwMode="auto">
          <a:xfrm>
            <a:off x="449732" y="2667987"/>
            <a:ext cx="588636" cy="50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dirty="0">
                <a:latin typeface="新細明體"/>
                <a:ea typeface="新細明體"/>
              </a:rPr>
              <a:t> </a:t>
            </a:r>
            <a:endParaRPr lang="en-US" altLang="zh-TW" dirty="0">
              <a:latin typeface="新細明體"/>
              <a:ea typeface="新細明體"/>
            </a:endParaRPr>
          </a:p>
        </p:txBody>
      </p:sp>
      <p:pic>
        <p:nvPicPr>
          <p:cNvPr id="22" name="圖片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69" y="2756588"/>
            <a:ext cx="3885944" cy="297653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05" y="1401069"/>
            <a:ext cx="3127409" cy="611154"/>
          </a:xfrm>
          <a:prstGeom prst="rect">
            <a:avLst/>
          </a:prstGeom>
        </p:spPr>
      </p:pic>
      <p:sp>
        <p:nvSpPr>
          <p:cNvPr id="49" name="內容版面配置區 2 2 2 2 1"/>
          <p:cNvSpPr txBox="1">
            <a:spLocks/>
          </p:cNvSpPr>
          <p:nvPr/>
        </p:nvSpPr>
        <p:spPr bwMode="auto">
          <a:xfrm>
            <a:off x="450696" y="3262012"/>
            <a:ext cx="588636" cy="50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dirty="0">
                <a:latin typeface="新細明體"/>
                <a:ea typeface="新細明體"/>
              </a:rPr>
              <a:t> </a:t>
            </a:r>
            <a:endParaRPr lang="en-US" altLang="zh-TW" dirty="0">
              <a:latin typeface="新細明體"/>
              <a:ea typeface="新細明體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1183727" y="4054704"/>
            <a:ext cx="3500086" cy="1362512"/>
            <a:chOff x="714316" y="4427814"/>
            <a:chExt cx="3500086" cy="1362512"/>
          </a:xfrm>
        </p:grpSpPr>
        <p:sp>
          <p:nvSpPr>
            <p:cNvPr id="38" name="橢圓 37"/>
            <p:cNvSpPr/>
            <p:nvPr/>
          </p:nvSpPr>
          <p:spPr>
            <a:xfrm>
              <a:off x="2280392" y="4453116"/>
              <a:ext cx="139822" cy="139822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70C0"/>
                </a:solidFill>
              </a:endParaRPr>
            </a:p>
          </p:txBody>
        </p:sp>
        <p:sp>
          <p:nvSpPr>
            <p:cNvPr id="39" name="橢圓 38"/>
            <p:cNvSpPr/>
            <p:nvPr/>
          </p:nvSpPr>
          <p:spPr>
            <a:xfrm>
              <a:off x="2280392" y="4909530"/>
              <a:ext cx="139822" cy="139822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70C0"/>
                </a:solidFill>
              </a:endParaRPr>
            </a:p>
          </p:txBody>
        </p:sp>
        <p:pic>
          <p:nvPicPr>
            <p:cNvPr id="41" name="圖片 4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418" y="4444551"/>
              <a:ext cx="364560" cy="202398"/>
            </a:xfrm>
            <a:prstGeom prst="rect">
              <a:avLst/>
            </a:prstGeom>
          </p:spPr>
        </p:pic>
        <p:pic>
          <p:nvPicPr>
            <p:cNvPr id="43" name="圖片 4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419" y="4895391"/>
              <a:ext cx="364561" cy="202398"/>
            </a:xfrm>
            <a:prstGeom prst="rect">
              <a:avLst/>
            </a:prstGeom>
          </p:spPr>
        </p:pic>
        <p:pic>
          <p:nvPicPr>
            <p:cNvPr id="44" name="圖片 4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110" y="5231979"/>
              <a:ext cx="24385" cy="182890"/>
            </a:xfrm>
            <a:prstGeom prst="rect">
              <a:avLst/>
            </a:prstGeom>
          </p:spPr>
        </p:pic>
        <p:sp>
          <p:nvSpPr>
            <p:cNvPr id="45" name="橢圓 44"/>
            <p:cNvSpPr/>
            <p:nvPr/>
          </p:nvSpPr>
          <p:spPr>
            <a:xfrm>
              <a:off x="2292584" y="5590525"/>
              <a:ext cx="139822" cy="139822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70C0"/>
                </a:solidFill>
              </a:endParaRPr>
            </a:p>
          </p:txBody>
        </p:sp>
        <p:pic>
          <p:nvPicPr>
            <p:cNvPr id="6" name="圖片 5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9175" y="5587928"/>
              <a:ext cx="385287" cy="202398"/>
            </a:xfrm>
            <a:prstGeom prst="rect">
              <a:avLst/>
            </a:prstGeom>
          </p:spPr>
        </p:pic>
        <p:sp>
          <p:nvSpPr>
            <p:cNvPr id="48" name="橢圓 47"/>
            <p:cNvSpPr/>
            <p:nvPr/>
          </p:nvSpPr>
          <p:spPr>
            <a:xfrm>
              <a:off x="3235569" y="4450519"/>
              <a:ext cx="139822" cy="139822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70C0"/>
                </a:solidFill>
              </a:endParaRPr>
            </a:p>
          </p:txBody>
        </p:sp>
        <p:sp>
          <p:nvSpPr>
            <p:cNvPr id="50" name="橢圓 49"/>
            <p:cNvSpPr/>
            <p:nvPr/>
          </p:nvSpPr>
          <p:spPr>
            <a:xfrm>
              <a:off x="3235569" y="4906933"/>
              <a:ext cx="139822" cy="139822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70C0"/>
                </a:solidFill>
              </a:endParaRPr>
            </a:p>
          </p:txBody>
        </p:sp>
        <p:pic>
          <p:nvPicPr>
            <p:cNvPr id="53" name="圖片 52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3287" y="5229382"/>
              <a:ext cx="24385" cy="182890"/>
            </a:xfrm>
            <a:prstGeom prst="rect">
              <a:avLst/>
            </a:prstGeom>
          </p:spPr>
        </p:pic>
        <p:sp>
          <p:nvSpPr>
            <p:cNvPr id="55" name="橢圓 54"/>
            <p:cNvSpPr/>
            <p:nvPr/>
          </p:nvSpPr>
          <p:spPr>
            <a:xfrm>
              <a:off x="3247761" y="5587928"/>
              <a:ext cx="139822" cy="139822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70C0"/>
                </a:solidFill>
              </a:endParaRPr>
            </a:p>
          </p:txBody>
        </p:sp>
        <p:pic>
          <p:nvPicPr>
            <p:cNvPr id="56" name="圖片 55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9327" y="4427814"/>
              <a:ext cx="557203" cy="202398"/>
            </a:xfrm>
            <a:prstGeom prst="rect">
              <a:avLst/>
            </a:prstGeom>
          </p:spPr>
        </p:pic>
        <p:cxnSp>
          <p:nvCxnSpPr>
            <p:cNvPr id="59" name="直線單箭頭接點 58"/>
            <p:cNvCxnSpPr>
              <a:stCxn id="38" idx="6"/>
              <a:endCxn id="48" idx="2"/>
            </p:cNvCxnSpPr>
            <p:nvPr/>
          </p:nvCxnSpPr>
          <p:spPr>
            <a:xfrm flipV="1">
              <a:off x="2420214" y="4520430"/>
              <a:ext cx="815355" cy="2597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單箭頭接點 59"/>
            <p:cNvCxnSpPr>
              <a:stCxn id="39" idx="6"/>
              <a:endCxn id="48" idx="3"/>
            </p:cNvCxnSpPr>
            <p:nvPr/>
          </p:nvCxnSpPr>
          <p:spPr>
            <a:xfrm flipV="1">
              <a:off x="2420214" y="4569865"/>
              <a:ext cx="835831" cy="409576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單箭頭接點 61"/>
            <p:cNvCxnSpPr>
              <a:stCxn id="45" idx="6"/>
              <a:endCxn id="48" idx="3"/>
            </p:cNvCxnSpPr>
            <p:nvPr/>
          </p:nvCxnSpPr>
          <p:spPr>
            <a:xfrm flipV="1">
              <a:off x="2432406" y="4569865"/>
              <a:ext cx="823639" cy="1090571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圖片 62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316" y="5048469"/>
              <a:ext cx="368979" cy="204379"/>
            </a:xfrm>
            <a:prstGeom prst="rect">
              <a:avLst/>
            </a:prstGeom>
          </p:spPr>
        </p:pic>
        <p:sp>
          <p:nvSpPr>
            <p:cNvPr id="64" name="左大括弧 63"/>
            <p:cNvSpPr/>
            <p:nvPr/>
          </p:nvSpPr>
          <p:spPr>
            <a:xfrm>
              <a:off x="1265364" y="4529013"/>
              <a:ext cx="207066" cy="1189389"/>
            </a:xfrm>
            <a:prstGeom prst="leftBrac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70C0"/>
                </a:solidFill>
              </a:endParaRPr>
            </a:p>
          </p:txBody>
        </p:sp>
        <p:pic>
          <p:nvPicPr>
            <p:cNvPr id="65" name="圖片 64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9327" y="4897454"/>
              <a:ext cx="557203" cy="202398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6471" y="5556640"/>
              <a:ext cx="577931" cy="202398"/>
            </a:xfrm>
            <a:prstGeom prst="rect">
              <a:avLst/>
            </a:prstGeom>
          </p:spPr>
        </p:pic>
      </p:grpSp>
      <p:pic>
        <p:nvPicPr>
          <p:cNvPr id="3" name="圖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34" y="3431543"/>
            <a:ext cx="5943912" cy="202398"/>
          </a:xfrm>
          <a:prstGeom prst="rect">
            <a:avLst/>
          </a:prstGeom>
        </p:spPr>
      </p:pic>
      <p:sp>
        <p:nvSpPr>
          <p:cNvPr id="33" name="圓角矩形圖說文字 32"/>
          <p:cNvSpPr/>
          <p:nvPr/>
        </p:nvSpPr>
        <p:spPr>
          <a:xfrm>
            <a:off x="5272832" y="1301293"/>
            <a:ext cx="1976108" cy="438017"/>
          </a:xfrm>
          <a:prstGeom prst="wedgeRoundRectCallout">
            <a:avLst>
              <a:gd name="adj1" fmla="val -51256"/>
              <a:gd name="adj2" fmla="val 79842"/>
              <a:gd name="adj3" fmla="val 16667"/>
            </a:avLst>
          </a:prstGeom>
          <a:noFill/>
          <a:ln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4" name="圖片 3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05" y="1418107"/>
            <a:ext cx="1762597" cy="16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1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 smtClean="0">
                <a:solidFill>
                  <a:srgbClr val="0070C0"/>
                </a:solidFill>
              </a:rPr>
              <a:t>Matrix</a:t>
            </a:r>
            <a:r>
              <a:rPr lang="en-US" altLang="zh-TW" sz="2800" dirty="0" smtClean="0"/>
              <a:t>/</a:t>
            </a:r>
            <a:r>
              <a:rPr lang="en-US" altLang="zh-TW" sz="2800" dirty="0" smtClean="0">
                <a:solidFill>
                  <a:srgbClr val="00B050"/>
                </a:solidFill>
              </a:rPr>
              <a:t>Classical</a:t>
            </a:r>
            <a:r>
              <a:rPr lang="en-US" altLang="zh-TW" sz="2800" dirty="0" smtClean="0"/>
              <a:t> Markov Semigroups (1/2)</a:t>
            </a:r>
            <a:endParaRPr lang="zh-TW" altLang="en-US" sz="2800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11</a:t>
            </a:fld>
            <a:endParaRPr kumimoji="0" lang="en-US" dirty="0"/>
          </a:p>
        </p:txBody>
      </p:sp>
      <p:pic>
        <p:nvPicPr>
          <p:cNvPr id="7" name="圖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7" y="3940161"/>
            <a:ext cx="5511068" cy="268238"/>
          </a:xfrm>
          <a:prstGeom prst="rect">
            <a:avLst/>
          </a:prstGeom>
          <a:ln>
            <a:noFill/>
          </a:ln>
        </p:spPr>
      </p:pic>
      <p:sp>
        <p:nvSpPr>
          <p:cNvPr id="50" name="內容版面配置區 2 2 1 1 1"/>
          <p:cNvSpPr txBox="1">
            <a:spLocks/>
          </p:cNvSpPr>
          <p:nvPr/>
        </p:nvSpPr>
        <p:spPr bwMode="auto">
          <a:xfrm>
            <a:off x="427412" y="3762935"/>
            <a:ext cx="666328" cy="68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新細明體"/>
                <a:ea typeface="新細明體"/>
              </a:rPr>
              <a:t> </a:t>
            </a:r>
            <a:endParaRPr lang="zh-TW" altLang="en-US" dirty="0">
              <a:latin typeface="新細明體"/>
              <a:ea typeface="新細明體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755486" y="4449936"/>
            <a:ext cx="3562268" cy="1364995"/>
            <a:chOff x="602718" y="4713506"/>
            <a:chExt cx="3562268" cy="1364995"/>
          </a:xfrm>
        </p:grpSpPr>
        <p:sp>
          <p:nvSpPr>
            <p:cNvPr id="94" name="橢圓 93"/>
            <p:cNvSpPr/>
            <p:nvPr/>
          </p:nvSpPr>
          <p:spPr>
            <a:xfrm>
              <a:off x="2168794" y="4738808"/>
              <a:ext cx="139822" cy="139822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70C0"/>
                </a:solidFill>
              </a:endParaRPr>
            </a:p>
          </p:txBody>
        </p:sp>
        <p:sp>
          <p:nvSpPr>
            <p:cNvPr id="95" name="橢圓 94"/>
            <p:cNvSpPr/>
            <p:nvPr/>
          </p:nvSpPr>
          <p:spPr>
            <a:xfrm>
              <a:off x="2168794" y="5195222"/>
              <a:ext cx="139822" cy="139822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70C0"/>
                </a:solidFill>
              </a:endParaRPr>
            </a:p>
          </p:txBody>
        </p:sp>
        <p:pic>
          <p:nvPicPr>
            <p:cNvPr id="6" name="圖片 5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5820" y="4730243"/>
              <a:ext cx="364560" cy="202398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5821" y="5181083"/>
              <a:ext cx="364561" cy="202398"/>
            </a:xfrm>
            <a:prstGeom prst="rect">
              <a:avLst/>
            </a:prstGeom>
          </p:spPr>
        </p:pic>
        <p:pic>
          <p:nvPicPr>
            <p:cNvPr id="100" name="圖片 99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6512" y="5517671"/>
              <a:ext cx="24385" cy="182890"/>
            </a:xfrm>
            <a:prstGeom prst="rect">
              <a:avLst/>
            </a:prstGeom>
          </p:spPr>
        </p:pic>
        <p:sp>
          <p:nvSpPr>
            <p:cNvPr id="101" name="橢圓 100"/>
            <p:cNvSpPr/>
            <p:nvPr/>
          </p:nvSpPr>
          <p:spPr>
            <a:xfrm>
              <a:off x="2180986" y="5876217"/>
              <a:ext cx="139822" cy="139822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70C0"/>
                </a:solidFill>
              </a:endParaRPr>
            </a:p>
          </p:txBody>
        </p:sp>
        <p:pic>
          <p:nvPicPr>
            <p:cNvPr id="9" name="圖片 8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7807" y="5876103"/>
              <a:ext cx="448689" cy="202398"/>
            </a:xfrm>
            <a:prstGeom prst="rect">
              <a:avLst/>
            </a:prstGeom>
          </p:spPr>
        </p:pic>
        <p:sp>
          <p:nvSpPr>
            <p:cNvPr id="103" name="橢圓 102"/>
            <p:cNvSpPr/>
            <p:nvPr/>
          </p:nvSpPr>
          <p:spPr>
            <a:xfrm>
              <a:off x="3123971" y="4736211"/>
              <a:ext cx="139822" cy="139822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70C0"/>
                </a:solidFill>
              </a:endParaRPr>
            </a:p>
          </p:txBody>
        </p:sp>
        <p:sp>
          <p:nvSpPr>
            <p:cNvPr id="104" name="橢圓 103"/>
            <p:cNvSpPr/>
            <p:nvPr/>
          </p:nvSpPr>
          <p:spPr>
            <a:xfrm>
              <a:off x="3123971" y="5192625"/>
              <a:ext cx="139822" cy="139822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70C0"/>
                </a:solidFill>
              </a:endParaRPr>
            </a:p>
          </p:txBody>
        </p:sp>
        <p:pic>
          <p:nvPicPr>
            <p:cNvPr id="105" name="圖片 104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1689" y="5515074"/>
              <a:ext cx="24385" cy="182890"/>
            </a:xfrm>
            <a:prstGeom prst="rect">
              <a:avLst/>
            </a:prstGeom>
          </p:spPr>
        </p:pic>
        <p:sp>
          <p:nvSpPr>
            <p:cNvPr id="106" name="橢圓 105"/>
            <p:cNvSpPr/>
            <p:nvPr/>
          </p:nvSpPr>
          <p:spPr>
            <a:xfrm>
              <a:off x="3136163" y="5873620"/>
              <a:ext cx="139822" cy="139822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70C0"/>
                </a:solidFill>
              </a:endParaRPr>
            </a:p>
          </p:txBody>
        </p:sp>
        <p:pic>
          <p:nvPicPr>
            <p:cNvPr id="10" name="圖片 9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7729" y="4713506"/>
              <a:ext cx="557203" cy="202398"/>
            </a:xfrm>
            <a:prstGeom prst="rect">
              <a:avLst/>
            </a:prstGeom>
          </p:spPr>
        </p:pic>
        <p:cxnSp>
          <p:nvCxnSpPr>
            <p:cNvPr id="110" name="直線單箭頭接點 109"/>
            <p:cNvCxnSpPr>
              <a:stCxn id="94" idx="6"/>
              <a:endCxn id="103" idx="2"/>
            </p:cNvCxnSpPr>
            <p:nvPr/>
          </p:nvCxnSpPr>
          <p:spPr>
            <a:xfrm flipV="1">
              <a:off x="2308616" y="4806122"/>
              <a:ext cx="815355" cy="2597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單箭頭接點 110"/>
            <p:cNvCxnSpPr>
              <a:stCxn id="95" idx="6"/>
              <a:endCxn id="103" idx="3"/>
            </p:cNvCxnSpPr>
            <p:nvPr/>
          </p:nvCxnSpPr>
          <p:spPr>
            <a:xfrm flipV="1">
              <a:off x="2308616" y="4855557"/>
              <a:ext cx="835831" cy="409576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單箭頭接點 111"/>
            <p:cNvCxnSpPr>
              <a:stCxn id="101" idx="6"/>
              <a:endCxn id="103" idx="3"/>
            </p:cNvCxnSpPr>
            <p:nvPr/>
          </p:nvCxnSpPr>
          <p:spPr>
            <a:xfrm flipV="1">
              <a:off x="2320808" y="4855557"/>
              <a:ext cx="823639" cy="1090571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圖片 3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718" y="5334161"/>
              <a:ext cx="368979" cy="204379"/>
            </a:xfrm>
            <a:prstGeom prst="rect">
              <a:avLst/>
            </a:prstGeom>
          </p:spPr>
        </p:pic>
        <p:sp>
          <p:nvSpPr>
            <p:cNvPr id="114" name="左大括弧 113"/>
            <p:cNvSpPr/>
            <p:nvPr/>
          </p:nvSpPr>
          <p:spPr>
            <a:xfrm>
              <a:off x="1153766" y="4814705"/>
              <a:ext cx="207066" cy="1189389"/>
            </a:xfrm>
            <a:prstGeom prst="leftBrac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70C0"/>
                </a:solidFill>
              </a:endParaRPr>
            </a:p>
          </p:txBody>
        </p:sp>
        <p:pic>
          <p:nvPicPr>
            <p:cNvPr id="11" name="圖片 10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7729" y="5183146"/>
              <a:ext cx="557203" cy="202398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4873" y="5842332"/>
              <a:ext cx="640113" cy="202398"/>
            </a:xfrm>
            <a:prstGeom prst="rect">
              <a:avLst/>
            </a:prstGeom>
          </p:spPr>
        </p:pic>
      </p:grpSp>
      <p:pic>
        <p:nvPicPr>
          <p:cNvPr id="3" name="圖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6" y="1363772"/>
            <a:ext cx="5131572" cy="268238"/>
          </a:xfrm>
          <a:prstGeom prst="rect">
            <a:avLst/>
          </a:prstGeom>
          <a:ln>
            <a:noFill/>
          </a:ln>
        </p:spPr>
      </p:pic>
      <p:sp>
        <p:nvSpPr>
          <p:cNvPr id="68" name="內容版面配置區 2 2 1 1 2"/>
          <p:cNvSpPr txBox="1">
            <a:spLocks/>
          </p:cNvSpPr>
          <p:nvPr/>
        </p:nvSpPr>
        <p:spPr bwMode="auto">
          <a:xfrm>
            <a:off x="427412" y="1186546"/>
            <a:ext cx="666328" cy="68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新細明體"/>
                <a:ea typeface="新細明體"/>
              </a:rPr>
              <a:t> </a:t>
            </a:r>
            <a:endParaRPr lang="zh-TW" altLang="en-US" dirty="0">
              <a:latin typeface="新細明體"/>
              <a:ea typeface="新細明體"/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672950" y="1970352"/>
            <a:ext cx="8127608" cy="1371290"/>
            <a:chOff x="747865" y="2228871"/>
            <a:chExt cx="8127608" cy="1371290"/>
          </a:xfrm>
        </p:grpSpPr>
        <p:sp>
          <p:nvSpPr>
            <p:cNvPr id="69" name="橢圓 68"/>
            <p:cNvSpPr/>
            <p:nvPr/>
          </p:nvSpPr>
          <p:spPr>
            <a:xfrm>
              <a:off x="2313942" y="2254174"/>
              <a:ext cx="139822" cy="13982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0" name="橢圓 69"/>
            <p:cNvSpPr/>
            <p:nvPr/>
          </p:nvSpPr>
          <p:spPr>
            <a:xfrm>
              <a:off x="2313942" y="2710588"/>
              <a:ext cx="139822" cy="13982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71" name="圖片 70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0968" y="2245609"/>
              <a:ext cx="348709" cy="202398"/>
            </a:xfrm>
            <a:prstGeom prst="rect">
              <a:avLst/>
            </a:prstGeom>
          </p:spPr>
        </p:pic>
        <p:pic>
          <p:nvPicPr>
            <p:cNvPr id="72" name="圖片 7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0968" y="2696449"/>
              <a:ext cx="348710" cy="202398"/>
            </a:xfrm>
            <a:prstGeom prst="rect">
              <a:avLst/>
            </a:prstGeom>
          </p:spPr>
        </p:pic>
        <p:pic>
          <p:nvPicPr>
            <p:cNvPr id="73" name="圖片 7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1660" y="3033037"/>
              <a:ext cx="24385" cy="182890"/>
            </a:xfrm>
            <a:prstGeom prst="rect">
              <a:avLst/>
            </a:prstGeom>
          </p:spPr>
        </p:pic>
        <p:sp>
          <p:nvSpPr>
            <p:cNvPr id="74" name="橢圓 73"/>
            <p:cNvSpPr/>
            <p:nvPr/>
          </p:nvSpPr>
          <p:spPr>
            <a:xfrm>
              <a:off x="2326134" y="3391583"/>
              <a:ext cx="139822" cy="13982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75" name="圖片 7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2954" y="3391469"/>
              <a:ext cx="432839" cy="202398"/>
            </a:xfrm>
            <a:prstGeom prst="rect">
              <a:avLst/>
            </a:prstGeom>
          </p:spPr>
        </p:pic>
        <p:sp>
          <p:nvSpPr>
            <p:cNvPr id="77" name="橢圓 76"/>
            <p:cNvSpPr/>
            <p:nvPr/>
          </p:nvSpPr>
          <p:spPr>
            <a:xfrm>
              <a:off x="3269119" y="2251577"/>
              <a:ext cx="139822" cy="13982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8" name="橢圓 77"/>
            <p:cNvSpPr/>
            <p:nvPr/>
          </p:nvSpPr>
          <p:spPr>
            <a:xfrm>
              <a:off x="3269119" y="2707991"/>
              <a:ext cx="139822" cy="13982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79" name="圖片 78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837" y="3030440"/>
              <a:ext cx="24385" cy="182890"/>
            </a:xfrm>
            <a:prstGeom prst="rect">
              <a:avLst/>
            </a:prstGeom>
          </p:spPr>
        </p:pic>
        <p:sp>
          <p:nvSpPr>
            <p:cNvPr id="80" name="橢圓 79"/>
            <p:cNvSpPr/>
            <p:nvPr/>
          </p:nvSpPr>
          <p:spPr>
            <a:xfrm>
              <a:off x="3281311" y="3388986"/>
              <a:ext cx="139822" cy="13982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81" name="圖片 80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877" y="2228871"/>
              <a:ext cx="5202596" cy="202398"/>
            </a:xfrm>
            <a:prstGeom prst="rect">
              <a:avLst/>
            </a:prstGeom>
          </p:spPr>
        </p:pic>
        <p:pic>
          <p:nvPicPr>
            <p:cNvPr id="82" name="圖片 81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946" y="2701017"/>
              <a:ext cx="340174" cy="202398"/>
            </a:xfrm>
            <a:prstGeom prst="rect">
              <a:avLst/>
            </a:prstGeom>
          </p:spPr>
        </p:pic>
        <p:pic>
          <p:nvPicPr>
            <p:cNvPr id="83" name="圖片 82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636" y="3397763"/>
              <a:ext cx="424304" cy="202398"/>
            </a:xfrm>
            <a:prstGeom prst="rect">
              <a:avLst/>
            </a:prstGeom>
          </p:spPr>
        </p:pic>
        <p:cxnSp>
          <p:nvCxnSpPr>
            <p:cNvPr id="84" name="直線單箭頭接點 83"/>
            <p:cNvCxnSpPr>
              <a:stCxn id="69" idx="6"/>
              <a:endCxn id="77" idx="2"/>
            </p:cNvCxnSpPr>
            <p:nvPr/>
          </p:nvCxnSpPr>
          <p:spPr>
            <a:xfrm flipV="1">
              <a:off x="2453764" y="2321488"/>
              <a:ext cx="815355" cy="2597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單箭頭接點 84"/>
            <p:cNvCxnSpPr>
              <a:stCxn id="70" idx="6"/>
              <a:endCxn id="77" idx="3"/>
            </p:cNvCxnSpPr>
            <p:nvPr/>
          </p:nvCxnSpPr>
          <p:spPr>
            <a:xfrm flipV="1">
              <a:off x="2453764" y="2370923"/>
              <a:ext cx="835831" cy="409576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單箭頭接點 85"/>
            <p:cNvCxnSpPr>
              <a:stCxn id="74" idx="6"/>
              <a:endCxn id="77" idx="3"/>
            </p:cNvCxnSpPr>
            <p:nvPr/>
          </p:nvCxnSpPr>
          <p:spPr>
            <a:xfrm flipV="1">
              <a:off x="2465956" y="2370923"/>
              <a:ext cx="823639" cy="1090571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9" name="圖片 88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865" y="2849527"/>
              <a:ext cx="351148" cy="207122"/>
            </a:xfrm>
            <a:prstGeom prst="rect">
              <a:avLst/>
            </a:prstGeom>
          </p:spPr>
        </p:pic>
        <p:sp>
          <p:nvSpPr>
            <p:cNvPr id="90" name="左大括弧 89"/>
            <p:cNvSpPr/>
            <p:nvPr/>
          </p:nvSpPr>
          <p:spPr>
            <a:xfrm>
              <a:off x="1298914" y="2330071"/>
              <a:ext cx="207066" cy="1189389"/>
            </a:xfrm>
            <a:prstGeom prst="leftBrac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B050"/>
                </a:solidFill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3326837" y="6073980"/>
            <a:ext cx="5473721" cy="523524"/>
            <a:chOff x="3537314" y="6127534"/>
            <a:chExt cx="5473721" cy="523524"/>
          </a:xfrm>
        </p:grpSpPr>
        <p:pic>
          <p:nvPicPr>
            <p:cNvPr id="14" name="圖片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5187" y="6310885"/>
              <a:ext cx="5137976" cy="202398"/>
            </a:xfrm>
            <a:prstGeom prst="rect">
              <a:avLst/>
            </a:prstGeom>
          </p:spPr>
        </p:pic>
        <p:sp>
          <p:nvSpPr>
            <p:cNvPr id="91" name="圓角矩形 90"/>
            <p:cNvSpPr/>
            <p:nvPr/>
          </p:nvSpPr>
          <p:spPr>
            <a:xfrm>
              <a:off x="3537314" y="6127534"/>
              <a:ext cx="5473721" cy="523524"/>
            </a:xfrm>
            <a:prstGeom prst="roundRect">
              <a:avLst/>
            </a:prstGeom>
            <a:solidFill>
              <a:srgbClr val="00B0F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97" name="直線接點 96"/>
          <p:cNvCxnSpPr/>
          <p:nvPr/>
        </p:nvCxnSpPr>
        <p:spPr>
          <a:xfrm flipV="1">
            <a:off x="426276" y="3644681"/>
            <a:ext cx="8560904" cy="60736"/>
          </a:xfrm>
          <a:prstGeom prst="line">
            <a:avLst/>
          </a:prstGeom>
          <a:ln w="127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00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>
                <a:solidFill>
                  <a:srgbClr val="0070C0"/>
                </a:solidFill>
              </a:rPr>
              <a:t>Matrix</a:t>
            </a:r>
            <a:r>
              <a:rPr lang="en-US" altLang="zh-TW" sz="2800" dirty="0"/>
              <a:t>/</a:t>
            </a:r>
            <a:r>
              <a:rPr lang="en-US" altLang="zh-TW" sz="2800" dirty="0">
                <a:solidFill>
                  <a:srgbClr val="00B050"/>
                </a:solidFill>
              </a:rPr>
              <a:t>Classical</a:t>
            </a:r>
            <a:r>
              <a:rPr lang="en-US" altLang="zh-TW" sz="2800" dirty="0"/>
              <a:t> Markov Semigroups </a:t>
            </a:r>
            <a:r>
              <a:rPr lang="en-US" altLang="zh-TW" sz="2800" dirty="0" smtClean="0"/>
              <a:t>(2/2</a:t>
            </a:r>
            <a:r>
              <a:rPr lang="en-US" altLang="zh-TW" sz="2800" dirty="0"/>
              <a:t>)</a:t>
            </a:r>
            <a:endParaRPr lang="zh-TW" altLang="en-US" sz="2800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12</a:t>
            </a:fld>
            <a:endParaRPr kumimoji="0" lang="en-US" dirty="0"/>
          </a:p>
        </p:txBody>
      </p:sp>
      <p:pic>
        <p:nvPicPr>
          <p:cNvPr id="3" name="圖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4" y="1519096"/>
            <a:ext cx="996748" cy="182889"/>
          </a:xfrm>
          <a:prstGeom prst="rect">
            <a:avLst/>
          </a:prstGeom>
        </p:spPr>
      </p:pic>
      <p:sp>
        <p:nvSpPr>
          <p:cNvPr id="24" name="內容版面配置區 2 2 1 1 1"/>
          <p:cNvSpPr txBox="1">
            <a:spLocks/>
          </p:cNvSpPr>
          <p:nvPr/>
        </p:nvSpPr>
        <p:spPr bwMode="auto">
          <a:xfrm>
            <a:off x="495317" y="1328793"/>
            <a:ext cx="666328" cy="68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新細明體"/>
                <a:ea typeface="新細明體"/>
              </a:rPr>
              <a:t> </a:t>
            </a:r>
            <a:endParaRPr lang="zh-TW" altLang="en-US" dirty="0">
              <a:latin typeface="新細明體"/>
              <a:ea typeface="新細明體"/>
            </a:endParaRPr>
          </a:p>
        </p:txBody>
      </p:sp>
      <p:pic>
        <p:nvPicPr>
          <p:cNvPr id="13" name="圖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96" y="4214515"/>
            <a:ext cx="801666" cy="175269"/>
          </a:xfrm>
          <a:prstGeom prst="rect">
            <a:avLst/>
          </a:prstGeom>
        </p:spPr>
      </p:pic>
      <p:sp>
        <p:nvSpPr>
          <p:cNvPr id="47" name="內容版面配置區 2 2 1 2 1"/>
          <p:cNvSpPr txBox="1">
            <a:spLocks/>
          </p:cNvSpPr>
          <p:nvPr/>
        </p:nvSpPr>
        <p:spPr bwMode="auto">
          <a:xfrm>
            <a:off x="544917" y="4024211"/>
            <a:ext cx="666328" cy="68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新細明體"/>
                <a:ea typeface="新細明體"/>
              </a:rPr>
              <a:t> </a:t>
            </a:r>
            <a:endParaRPr lang="zh-TW" altLang="en-US" dirty="0">
              <a:latin typeface="新細明體"/>
              <a:ea typeface="新細明體"/>
            </a:endParaRPr>
          </a:p>
        </p:txBody>
      </p:sp>
      <p:pic>
        <p:nvPicPr>
          <p:cNvPr id="27" name="圖片 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563" y="4045239"/>
            <a:ext cx="3127409" cy="61115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172" y="1340219"/>
            <a:ext cx="3042062" cy="61115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314" y="2653400"/>
            <a:ext cx="2410025" cy="238671"/>
          </a:xfrm>
          <a:prstGeom prst="rect">
            <a:avLst/>
          </a:prstGeom>
        </p:spPr>
      </p:pic>
      <p:sp>
        <p:nvSpPr>
          <p:cNvPr id="38" name="內容版面配置區 2 2 2 2 1 1 1 1"/>
          <p:cNvSpPr txBox="1">
            <a:spLocks/>
          </p:cNvSpPr>
          <p:nvPr/>
        </p:nvSpPr>
        <p:spPr bwMode="auto">
          <a:xfrm>
            <a:off x="510049" y="2510150"/>
            <a:ext cx="588636" cy="50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dirty="0">
                <a:latin typeface="新細明體"/>
                <a:ea typeface="新細明體"/>
              </a:rPr>
              <a:t> </a:t>
            </a:r>
            <a:endParaRPr lang="en-US" altLang="zh-TW" dirty="0">
              <a:latin typeface="新細明體"/>
              <a:ea typeface="新細明體"/>
            </a:endParaRPr>
          </a:p>
        </p:txBody>
      </p:sp>
      <p:pic>
        <p:nvPicPr>
          <p:cNvPr id="10" name="圖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83" y="3210270"/>
            <a:ext cx="968399" cy="163229"/>
          </a:xfrm>
          <a:prstGeom prst="rect">
            <a:avLst/>
          </a:prstGeom>
        </p:spPr>
      </p:pic>
      <p:sp>
        <p:nvSpPr>
          <p:cNvPr id="44" name="內容版面配置區 2 2 2 2 1 1 2 1"/>
          <p:cNvSpPr txBox="1">
            <a:spLocks/>
          </p:cNvSpPr>
          <p:nvPr/>
        </p:nvSpPr>
        <p:spPr bwMode="auto">
          <a:xfrm>
            <a:off x="495317" y="3067020"/>
            <a:ext cx="588636" cy="50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dirty="0">
                <a:latin typeface="新細明體"/>
                <a:ea typeface="新細明體"/>
              </a:rPr>
              <a:t> </a:t>
            </a:r>
            <a:endParaRPr lang="en-US" altLang="zh-TW" dirty="0">
              <a:latin typeface="新細明體"/>
              <a:ea typeface="新細明體"/>
            </a:endParaRPr>
          </a:p>
        </p:txBody>
      </p:sp>
      <p:sp>
        <p:nvSpPr>
          <p:cNvPr id="46" name="內容版面配置區 2 2 2 2 1 1 1 2"/>
          <p:cNvSpPr txBox="1">
            <a:spLocks/>
          </p:cNvSpPr>
          <p:nvPr/>
        </p:nvSpPr>
        <p:spPr bwMode="auto">
          <a:xfrm>
            <a:off x="518413" y="1950485"/>
            <a:ext cx="588636" cy="50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dirty="0">
                <a:latin typeface="新細明體"/>
                <a:ea typeface="新細明體"/>
              </a:rPr>
              <a:t> </a:t>
            </a:r>
            <a:endParaRPr lang="en-US" altLang="zh-TW" dirty="0">
              <a:latin typeface="新細明體"/>
              <a:ea typeface="新細明體"/>
            </a:endParaRPr>
          </a:p>
        </p:txBody>
      </p:sp>
      <p:pic>
        <p:nvPicPr>
          <p:cNvPr id="7" name="圖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65" y="5030537"/>
            <a:ext cx="2324981" cy="227698"/>
          </a:xfrm>
          <a:prstGeom prst="rect">
            <a:avLst/>
          </a:prstGeom>
        </p:spPr>
      </p:pic>
      <p:sp>
        <p:nvSpPr>
          <p:cNvPr id="50" name="內容版面配置區 2 2 2 2 1 1 2 2 1"/>
          <p:cNvSpPr txBox="1">
            <a:spLocks/>
          </p:cNvSpPr>
          <p:nvPr/>
        </p:nvSpPr>
        <p:spPr bwMode="auto">
          <a:xfrm>
            <a:off x="457200" y="4926109"/>
            <a:ext cx="588636" cy="50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dirty="0">
                <a:latin typeface="新細明體"/>
                <a:ea typeface="新細明體"/>
              </a:rPr>
              <a:t> </a:t>
            </a:r>
            <a:endParaRPr lang="en-US" altLang="zh-TW" dirty="0">
              <a:latin typeface="新細明體"/>
              <a:ea typeface="新細明體"/>
            </a:endParaRPr>
          </a:p>
        </p:txBody>
      </p:sp>
      <p:pic>
        <p:nvPicPr>
          <p:cNvPr id="53" name="圖片 5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66" y="5575180"/>
            <a:ext cx="968399" cy="163229"/>
          </a:xfrm>
          <a:prstGeom prst="rect">
            <a:avLst/>
          </a:prstGeom>
        </p:spPr>
      </p:pic>
      <p:sp>
        <p:nvSpPr>
          <p:cNvPr id="55" name="內容版面配置區 2 2 2 2 1 1 2 2 2"/>
          <p:cNvSpPr txBox="1">
            <a:spLocks/>
          </p:cNvSpPr>
          <p:nvPr/>
        </p:nvSpPr>
        <p:spPr bwMode="auto">
          <a:xfrm>
            <a:off x="475205" y="5426833"/>
            <a:ext cx="588636" cy="50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dirty="0">
                <a:latin typeface="新細明體"/>
                <a:ea typeface="新細明體"/>
              </a:rPr>
              <a:t> </a:t>
            </a:r>
            <a:endParaRPr lang="en-US" altLang="zh-TW" dirty="0">
              <a:latin typeface="新細明體"/>
              <a:ea typeface="新細明體"/>
            </a:endParaRPr>
          </a:p>
        </p:txBody>
      </p:sp>
      <p:cxnSp>
        <p:nvCxnSpPr>
          <p:cNvPr id="20" name="直線接點 19"/>
          <p:cNvCxnSpPr/>
          <p:nvPr/>
        </p:nvCxnSpPr>
        <p:spPr>
          <a:xfrm flipV="1">
            <a:off x="324678" y="3768869"/>
            <a:ext cx="8560904" cy="60736"/>
          </a:xfrm>
          <a:prstGeom prst="line">
            <a:avLst/>
          </a:prstGeom>
          <a:ln w="127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內容版面配置區 2 2 1 2 1 2"/>
          <p:cNvSpPr txBox="1">
            <a:spLocks/>
          </p:cNvSpPr>
          <p:nvPr/>
        </p:nvSpPr>
        <p:spPr bwMode="auto">
          <a:xfrm>
            <a:off x="518413" y="5844573"/>
            <a:ext cx="666328" cy="68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新細明體"/>
                <a:ea typeface="新細明體"/>
              </a:rPr>
              <a:t> </a:t>
            </a:r>
            <a:endParaRPr lang="zh-TW" altLang="en-US" dirty="0">
              <a:latin typeface="新細明體"/>
              <a:ea typeface="新細明體"/>
            </a:endParaRPr>
          </a:p>
        </p:txBody>
      </p:sp>
      <p:pic>
        <p:nvPicPr>
          <p:cNvPr id="8" name="圖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17" y="6019505"/>
            <a:ext cx="5950002" cy="252996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58" y="2104694"/>
            <a:ext cx="3938067" cy="25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3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  <p:bldP spid="55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Sobolev</a:t>
            </a:r>
            <a:r>
              <a:rPr lang="en-US" altLang="zh-TW" dirty="0" smtClean="0"/>
              <a:t> Inequalities</a:t>
            </a:r>
            <a:endParaRPr lang="zh-TW" altLang="en-US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13</a:t>
            </a:fld>
            <a:endParaRPr kumimoji="0" lang="en-US" dirty="0"/>
          </a:p>
        </p:txBody>
      </p:sp>
      <p:sp>
        <p:nvSpPr>
          <p:cNvPr id="25" name="內容版面配置區 2 2 1 1 2 2 1"/>
          <p:cNvSpPr txBox="1">
            <a:spLocks/>
          </p:cNvSpPr>
          <p:nvPr/>
        </p:nvSpPr>
        <p:spPr bwMode="auto">
          <a:xfrm>
            <a:off x="448714" y="1363435"/>
            <a:ext cx="666328" cy="68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新細明體"/>
                <a:ea typeface="新細明體"/>
              </a:rPr>
              <a:t> </a:t>
            </a:r>
            <a:endParaRPr lang="zh-TW" altLang="en-US" dirty="0">
              <a:latin typeface="新細明體"/>
              <a:ea typeface="新細明體"/>
            </a:endParaRPr>
          </a:p>
        </p:txBody>
      </p:sp>
      <p:pic>
        <p:nvPicPr>
          <p:cNvPr id="11" name="圖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82" y="1511265"/>
            <a:ext cx="4151589" cy="252997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604" y="2084603"/>
            <a:ext cx="1889857" cy="252997"/>
          </a:xfrm>
          <a:prstGeom prst="rect">
            <a:avLst/>
          </a:prstGeom>
        </p:spPr>
      </p:pic>
      <p:sp>
        <p:nvSpPr>
          <p:cNvPr id="39" name="內容版面配置區 2 2 1 1 2 2 2 1"/>
          <p:cNvSpPr txBox="1">
            <a:spLocks/>
          </p:cNvSpPr>
          <p:nvPr/>
        </p:nvSpPr>
        <p:spPr bwMode="auto">
          <a:xfrm>
            <a:off x="457200" y="2708693"/>
            <a:ext cx="666328" cy="68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新細明體"/>
                <a:ea typeface="新細明體"/>
              </a:rPr>
              <a:t> </a:t>
            </a:r>
            <a:endParaRPr lang="zh-TW" altLang="en-US" dirty="0">
              <a:latin typeface="新細明體"/>
              <a:ea typeface="新細明體"/>
            </a:endParaRPr>
          </a:p>
        </p:txBody>
      </p:sp>
      <p:pic>
        <p:nvPicPr>
          <p:cNvPr id="12" name="圖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68" y="2856523"/>
            <a:ext cx="4118060" cy="25299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502" y="4901234"/>
            <a:ext cx="1895954" cy="252997"/>
          </a:xfrm>
          <a:prstGeom prst="rect">
            <a:avLst/>
          </a:prstGeom>
        </p:spPr>
      </p:pic>
      <p:sp>
        <p:nvSpPr>
          <p:cNvPr id="48" name="內容版面配置區 2 2 1 1 2 2 2 2"/>
          <p:cNvSpPr txBox="1">
            <a:spLocks/>
          </p:cNvSpPr>
          <p:nvPr/>
        </p:nvSpPr>
        <p:spPr bwMode="auto">
          <a:xfrm>
            <a:off x="448709" y="4285033"/>
            <a:ext cx="666328" cy="68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新細明體"/>
                <a:ea typeface="新細明體"/>
              </a:rPr>
              <a:t> </a:t>
            </a:r>
            <a:endParaRPr lang="zh-TW" altLang="en-US" dirty="0">
              <a:latin typeface="新細明體"/>
              <a:ea typeface="新細明體"/>
            </a:endParaRPr>
          </a:p>
        </p:txBody>
      </p:sp>
      <p:pic>
        <p:nvPicPr>
          <p:cNvPr id="14" name="圖片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78" y="4432861"/>
            <a:ext cx="3889448" cy="252997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293" y="3456323"/>
            <a:ext cx="2036168" cy="265190"/>
          </a:xfrm>
          <a:prstGeom prst="rect">
            <a:avLst/>
          </a:prstGeom>
        </p:spPr>
      </p:pic>
      <p:sp>
        <p:nvSpPr>
          <p:cNvPr id="24" name="圓角矩形圖說文字 23"/>
          <p:cNvSpPr/>
          <p:nvPr/>
        </p:nvSpPr>
        <p:spPr>
          <a:xfrm>
            <a:off x="5491492" y="1511265"/>
            <a:ext cx="1976108" cy="438017"/>
          </a:xfrm>
          <a:prstGeom prst="wedgeRoundRectCallout">
            <a:avLst>
              <a:gd name="adj1" fmla="val -51256"/>
              <a:gd name="adj2" fmla="val 79842"/>
              <a:gd name="adj3" fmla="val 16667"/>
            </a:avLst>
          </a:prstGeom>
          <a:noFill/>
          <a:ln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565" y="1628077"/>
            <a:ext cx="1762597" cy="20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7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9" grpId="0"/>
      <p:bldP spid="48" grpId="0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Main Results: Exponential Decays</a:t>
            </a:r>
            <a:endParaRPr lang="zh-TW" altLang="en-US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14</a:t>
            </a:fld>
            <a:endParaRPr kumimoji="0" lang="en-US" dirty="0"/>
          </a:p>
        </p:txBody>
      </p:sp>
      <p:pic>
        <p:nvPicPr>
          <p:cNvPr id="13" name="圖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74" y="2051365"/>
            <a:ext cx="4518893" cy="217943"/>
          </a:xfrm>
          <a:prstGeom prst="rect">
            <a:avLst/>
          </a:prstGeom>
        </p:spPr>
      </p:pic>
      <p:sp>
        <p:nvSpPr>
          <p:cNvPr id="22" name="內容版面配置區 2 2 1 1 2 1 1"/>
          <p:cNvSpPr txBox="1">
            <a:spLocks/>
          </p:cNvSpPr>
          <p:nvPr/>
        </p:nvSpPr>
        <p:spPr bwMode="auto">
          <a:xfrm>
            <a:off x="457200" y="1884405"/>
            <a:ext cx="666328" cy="68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新細明體"/>
                <a:ea typeface="新細明體"/>
              </a:rPr>
              <a:t> </a:t>
            </a:r>
            <a:endParaRPr lang="zh-TW" altLang="en-US" dirty="0">
              <a:latin typeface="新細明體"/>
              <a:ea typeface="新細明體"/>
            </a:endParaRPr>
          </a:p>
        </p:txBody>
      </p:sp>
      <p:pic>
        <p:nvPicPr>
          <p:cNvPr id="15" name="圖片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81" y="2566912"/>
            <a:ext cx="5111761" cy="288051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74" y="3167392"/>
            <a:ext cx="1249745" cy="265189"/>
          </a:xfrm>
          <a:prstGeom prst="rect">
            <a:avLst/>
          </a:prstGeom>
        </p:spPr>
      </p:pic>
      <p:sp>
        <p:nvSpPr>
          <p:cNvPr id="31" name="內容版面配置區 2 2 1 1 2 1 2 1"/>
          <p:cNvSpPr txBox="1">
            <a:spLocks/>
          </p:cNvSpPr>
          <p:nvPr/>
        </p:nvSpPr>
        <p:spPr bwMode="auto">
          <a:xfrm>
            <a:off x="457200" y="3000432"/>
            <a:ext cx="666328" cy="68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新細明體"/>
                <a:ea typeface="新細明體"/>
              </a:rPr>
              <a:t> </a:t>
            </a:r>
            <a:endParaRPr lang="zh-TW" altLang="en-US" dirty="0">
              <a:latin typeface="新細明體"/>
              <a:ea typeface="新細明體"/>
            </a:endParaRPr>
          </a:p>
        </p:txBody>
      </p:sp>
      <p:pic>
        <p:nvPicPr>
          <p:cNvPr id="17" name="圖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58" y="3826446"/>
            <a:ext cx="5245879" cy="28805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822" y="4446628"/>
            <a:ext cx="5322087" cy="29871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4" y="1401399"/>
            <a:ext cx="5961423" cy="291690"/>
          </a:xfrm>
          <a:prstGeom prst="rect">
            <a:avLst/>
          </a:prstGeom>
        </p:spPr>
      </p:pic>
      <p:sp>
        <p:nvSpPr>
          <p:cNvPr id="14" name="內容版面配置區 2 2 1 1 2 1"/>
          <p:cNvSpPr txBox="1">
            <a:spLocks/>
          </p:cNvSpPr>
          <p:nvPr/>
        </p:nvSpPr>
        <p:spPr bwMode="auto">
          <a:xfrm>
            <a:off x="460596" y="1218226"/>
            <a:ext cx="666328" cy="68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新細明體"/>
                <a:ea typeface="新細明體"/>
              </a:rPr>
              <a:t> </a:t>
            </a:r>
            <a:endParaRPr lang="zh-TW" altLang="en-US" dirty="0">
              <a:latin typeface="新細明體"/>
              <a:ea typeface="新細明體"/>
            </a:endParaRPr>
          </a:p>
        </p:txBody>
      </p:sp>
      <p:pic>
        <p:nvPicPr>
          <p:cNvPr id="26" name="圖片 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75" y="5201073"/>
            <a:ext cx="6481913" cy="275858"/>
          </a:xfrm>
          <a:prstGeom prst="rect">
            <a:avLst/>
          </a:prstGeom>
        </p:spPr>
      </p:pic>
      <p:sp>
        <p:nvSpPr>
          <p:cNvPr id="24" name="內容版面配置區 2 2 1 1 2 1 2 2"/>
          <p:cNvSpPr txBox="1">
            <a:spLocks/>
          </p:cNvSpPr>
          <p:nvPr/>
        </p:nvSpPr>
        <p:spPr bwMode="auto">
          <a:xfrm>
            <a:off x="457200" y="5034112"/>
            <a:ext cx="666328" cy="68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新細明體"/>
                <a:ea typeface="新細明體"/>
              </a:rPr>
              <a:t> </a:t>
            </a:r>
            <a:endParaRPr lang="zh-TW" altLang="en-US" dirty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77841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5"/>
          <p:cNvGrpSpPr>
            <a:grpSpLocks/>
          </p:cNvGrpSpPr>
          <p:nvPr/>
        </p:nvGrpSpPr>
        <p:grpSpPr bwMode="auto">
          <a:xfrm>
            <a:off x="1525315" y="1615036"/>
            <a:ext cx="5743919" cy="515938"/>
            <a:chOff x="1392" y="1355"/>
            <a:chExt cx="3284" cy="325"/>
          </a:xfrm>
        </p:grpSpPr>
        <p:sp>
          <p:nvSpPr>
            <p:cNvPr id="6" name="Line 83"/>
            <p:cNvSpPr>
              <a:spLocks noChangeShapeType="1"/>
            </p:cNvSpPr>
            <p:nvPr/>
          </p:nvSpPr>
          <p:spPr bwMode="auto">
            <a:xfrm>
              <a:off x="1652" y="1680"/>
              <a:ext cx="3024" cy="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Text Box 84"/>
            <p:cNvSpPr txBox="1">
              <a:spLocks noChangeArrowheads="1"/>
            </p:cNvSpPr>
            <p:nvPr/>
          </p:nvSpPr>
          <p:spPr bwMode="auto">
            <a:xfrm>
              <a:off x="2623" y="1355"/>
              <a:ext cx="99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TW" sz="2400" dirty="0" smtClean="0">
                  <a:solidFill>
                    <a:schemeClr val="bg1">
                      <a:lumMod val="75000"/>
                    </a:schemeClr>
                  </a:solidFill>
                  <a:ea typeface="新細明體" panose="02020500000000000000" pitchFamily="18" charset="-120"/>
                </a:rPr>
                <a:t>Introduction</a:t>
              </a:r>
              <a:endParaRPr lang="en-US" altLang="zh-TW" sz="2400" dirty="0">
                <a:solidFill>
                  <a:schemeClr val="bg1">
                    <a:lumMod val="75000"/>
                  </a:schemeClr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8" name="Text Box 85"/>
            <p:cNvSpPr txBox="1">
              <a:spLocks noChangeArrowheads="1"/>
            </p:cNvSpPr>
            <p:nvPr/>
          </p:nvSpPr>
          <p:spPr bwMode="gray">
            <a:xfrm>
              <a:off x="1392" y="135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2400" b="1">
                  <a:solidFill>
                    <a:srgbClr val="FFFFFF"/>
                  </a:solidFill>
                  <a:ea typeface="新細明體" panose="02020500000000000000" pitchFamily="18" charset="-120"/>
                </a:rPr>
                <a:t>1</a:t>
              </a:r>
            </a:p>
          </p:txBody>
        </p:sp>
      </p:grpSp>
      <p:sp>
        <p:nvSpPr>
          <p:cNvPr id="38" name="內容版面配置區 2"/>
          <p:cNvSpPr>
            <a:spLocks noGrp="1"/>
          </p:cNvSpPr>
          <p:nvPr>
            <p:ph sz="quarter" idx="1"/>
          </p:nvPr>
        </p:nvSpPr>
        <p:spPr>
          <a:xfrm>
            <a:off x="1529256" y="1513284"/>
            <a:ext cx="614856" cy="434975"/>
          </a:xfrm>
        </p:spPr>
        <p:txBody>
          <a:bodyPr>
            <a:noAutofit/>
          </a:bodyPr>
          <a:lstStyle/>
          <a:p>
            <a:r>
              <a:rPr lang="en-US" altLang="zh-TW" sz="3600" dirty="0" smtClean="0">
                <a:latin typeface="新細明體"/>
                <a:ea typeface="新細明體"/>
              </a:rPr>
              <a:t> </a:t>
            </a:r>
            <a:endParaRPr lang="zh-TW" altLang="en-US" sz="3600" dirty="0">
              <a:latin typeface="新細明體"/>
              <a:ea typeface="新細明體"/>
            </a:endParaRPr>
          </a:p>
        </p:txBody>
      </p:sp>
      <p:grpSp>
        <p:nvGrpSpPr>
          <p:cNvPr id="39" name="Group 105"/>
          <p:cNvGrpSpPr>
            <a:grpSpLocks/>
          </p:cNvGrpSpPr>
          <p:nvPr/>
        </p:nvGrpSpPr>
        <p:grpSpPr bwMode="auto">
          <a:xfrm>
            <a:off x="1538877" y="2337929"/>
            <a:ext cx="5743919" cy="534989"/>
            <a:chOff x="1392" y="1358"/>
            <a:chExt cx="3284" cy="337"/>
          </a:xfrm>
        </p:grpSpPr>
        <p:sp>
          <p:nvSpPr>
            <p:cNvPr id="40" name="Line 83"/>
            <p:cNvSpPr>
              <a:spLocks noChangeShapeType="1"/>
            </p:cNvSpPr>
            <p:nvPr/>
          </p:nvSpPr>
          <p:spPr bwMode="auto">
            <a:xfrm>
              <a:off x="1652" y="1695"/>
              <a:ext cx="3024" cy="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" name="Text Box 84"/>
            <p:cNvSpPr txBox="1">
              <a:spLocks noChangeArrowheads="1"/>
            </p:cNvSpPr>
            <p:nvPr/>
          </p:nvSpPr>
          <p:spPr bwMode="auto">
            <a:xfrm>
              <a:off x="2359" y="1364"/>
              <a:ext cx="150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TW" sz="2400" dirty="0">
                  <a:solidFill>
                    <a:schemeClr val="bg1">
                      <a:lumMod val="75000"/>
                    </a:schemeClr>
                  </a:solidFill>
                </a:rPr>
                <a:t>Markov Semigroups</a:t>
              </a:r>
            </a:p>
          </p:txBody>
        </p:sp>
        <p:sp>
          <p:nvSpPr>
            <p:cNvPr id="42" name="Text Box 85"/>
            <p:cNvSpPr txBox="1">
              <a:spLocks noChangeArrowheads="1"/>
            </p:cNvSpPr>
            <p:nvPr/>
          </p:nvSpPr>
          <p:spPr bwMode="gray">
            <a:xfrm>
              <a:off x="1392" y="135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2400" b="1">
                  <a:solidFill>
                    <a:srgbClr val="FFFFFF"/>
                  </a:solidFill>
                  <a:ea typeface="新細明體" panose="02020500000000000000" pitchFamily="18" charset="-120"/>
                </a:rPr>
                <a:t>1</a:t>
              </a:r>
            </a:p>
          </p:txBody>
        </p:sp>
      </p:grpSp>
      <p:sp>
        <p:nvSpPr>
          <p:cNvPr id="43" name="內容版面配置區 2"/>
          <p:cNvSpPr txBox="1">
            <a:spLocks/>
          </p:cNvSpPr>
          <p:nvPr/>
        </p:nvSpPr>
        <p:spPr>
          <a:xfrm>
            <a:off x="1519325" y="2248814"/>
            <a:ext cx="614856" cy="43497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dirty="0" smtClean="0">
                <a:latin typeface="新細明體"/>
                <a:ea typeface="新細明體"/>
              </a:rPr>
              <a:t> </a:t>
            </a:r>
            <a:endParaRPr lang="zh-TW" altLang="en-US" sz="3600" dirty="0">
              <a:latin typeface="新細明體"/>
              <a:ea typeface="新細明體"/>
            </a:endParaRPr>
          </a:p>
        </p:txBody>
      </p:sp>
      <p:grpSp>
        <p:nvGrpSpPr>
          <p:cNvPr id="44" name="Group 105"/>
          <p:cNvGrpSpPr>
            <a:grpSpLocks/>
          </p:cNvGrpSpPr>
          <p:nvPr/>
        </p:nvGrpSpPr>
        <p:grpSpPr bwMode="auto">
          <a:xfrm>
            <a:off x="1525315" y="3055718"/>
            <a:ext cx="5743920" cy="550865"/>
            <a:chOff x="1392" y="1358"/>
            <a:chExt cx="3284" cy="347"/>
          </a:xfrm>
        </p:grpSpPr>
        <p:sp>
          <p:nvSpPr>
            <p:cNvPr id="45" name="Line 83"/>
            <p:cNvSpPr>
              <a:spLocks noChangeShapeType="1"/>
            </p:cNvSpPr>
            <p:nvPr/>
          </p:nvSpPr>
          <p:spPr bwMode="auto">
            <a:xfrm>
              <a:off x="1652" y="1705"/>
              <a:ext cx="3024" cy="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6" name="Text Box 84"/>
            <p:cNvSpPr txBox="1">
              <a:spLocks noChangeArrowheads="1"/>
            </p:cNvSpPr>
            <p:nvPr/>
          </p:nvSpPr>
          <p:spPr bwMode="auto">
            <a:xfrm>
              <a:off x="2409" y="1381"/>
              <a:ext cx="10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endParaRPr lang="en-US" altLang="zh-TW" sz="2400" dirty="0">
                <a:solidFill>
                  <a:srgbClr val="000000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47" name="Text Box 85"/>
            <p:cNvSpPr txBox="1">
              <a:spLocks noChangeArrowheads="1"/>
            </p:cNvSpPr>
            <p:nvPr/>
          </p:nvSpPr>
          <p:spPr bwMode="gray">
            <a:xfrm>
              <a:off x="1392" y="135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2400" b="1">
                  <a:solidFill>
                    <a:srgbClr val="FFFFFF"/>
                  </a:solidFill>
                  <a:ea typeface="新細明體" panose="02020500000000000000" pitchFamily="18" charset="-120"/>
                </a:rPr>
                <a:t>1</a:t>
              </a:r>
            </a:p>
          </p:txBody>
        </p:sp>
      </p:grpSp>
      <p:sp>
        <p:nvSpPr>
          <p:cNvPr id="48" name="內容版面配置區 2"/>
          <p:cNvSpPr txBox="1">
            <a:spLocks/>
          </p:cNvSpPr>
          <p:nvPr/>
        </p:nvSpPr>
        <p:spPr>
          <a:xfrm>
            <a:off x="1538877" y="2984344"/>
            <a:ext cx="614856" cy="43497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dirty="0" smtClean="0">
                <a:latin typeface="新細明體"/>
                <a:ea typeface="新細明體"/>
              </a:rPr>
              <a:t> </a:t>
            </a:r>
            <a:endParaRPr lang="zh-TW" altLang="en-US" sz="3600" dirty="0">
              <a:latin typeface="新細明體"/>
              <a:ea typeface="新細明體"/>
            </a:endParaRPr>
          </a:p>
        </p:txBody>
      </p:sp>
      <p:grpSp>
        <p:nvGrpSpPr>
          <p:cNvPr id="49" name="Group 105"/>
          <p:cNvGrpSpPr>
            <a:grpSpLocks/>
          </p:cNvGrpSpPr>
          <p:nvPr/>
        </p:nvGrpSpPr>
        <p:grpSpPr bwMode="auto">
          <a:xfrm>
            <a:off x="1525315" y="3056287"/>
            <a:ext cx="5743919" cy="1314451"/>
            <a:chOff x="1392" y="852"/>
            <a:chExt cx="3284" cy="828"/>
          </a:xfrm>
        </p:grpSpPr>
        <p:sp>
          <p:nvSpPr>
            <p:cNvPr id="50" name="Line 83"/>
            <p:cNvSpPr>
              <a:spLocks noChangeShapeType="1"/>
            </p:cNvSpPr>
            <p:nvPr/>
          </p:nvSpPr>
          <p:spPr bwMode="auto">
            <a:xfrm>
              <a:off x="1652" y="1680"/>
              <a:ext cx="3024" cy="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" name="Text Box 84"/>
            <p:cNvSpPr txBox="1">
              <a:spLocks noChangeArrowheads="1"/>
            </p:cNvSpPr>
            <p:nvPr/>
          </p:nvSpPr>
          <p:spPr bwMode="auto">
            <a:xfrm>
              <a:off x="2224" y="1331"/>
              <a:ext cx="194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TW" sz="2400" dirty="0" smtClean="0">
                  <a:solidFill>
                    <a:schemeClr val="bg1">
                      <a:lumMod val="75000"/>
                    </a:schemeClr>
                  </a:solidFill>
                  <a:ea typeface="新細明體" panose="02020500000000000000" pitchFamily="18" charset="-120"/>
                </a:rPr>
                <a:t>Case II: Statistical Mixture</a:t>
              </a:r>
              <a:endParaRPr lang="en-US" altLang="zh-TW" sz="2400" dirty="0">
                <a:solidFill>
                  <a:schemeClr val="bg1">
                    <a:lumMod val="75000"/>
                  </a:schemeClr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52" name="Text Box 85"/>
            <p:cNvSpPr txBox="1">
              <a:spLocks noChangeArrowheads="1"/>
            </p:cNvSpPr>
            <p:nvPr/>
          </p:nvSpPr>
          <p:spPr bwMode="gray">
            <a:xfrm>
              <a:off x="1392" y="135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2400" b="1">
                  <a:solidFill>
                    <a:srgbClr val="FFFFFF"/>
                  </a:solidFill>
                  <a:ea typeface="新細明體" panose="02020500000000000000" pitchFamily="18" charset="-120"/>
                </a:rPr>
                <a:t>1</a:t>
              </a:r>
            </a:p>
          </p:txBody>
        </p:sp>
        <p:sp>
          <p:nvSpPr>
            <p:cNvPr id="34" name="Text Box 84"/>
            <p:cNvSpPr txBox="1">
              <a:spLocks noChangeArrowheads="1"/>
            </p:cNvSpPr>
            <p:nvPr/>
          </p:nvSpPr>
          <p:spPr bwMode="auto">
            <a:xfrm>
              <a:off x="2231" y="852"/>
              <a:ext cx="191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TW" sz="2400" dirty="0" smtClean="0">
                  <a:ea typeface="新細明體" panose="02020500000000000000" pitchFamily="18" charset="-120"/>
                </a:rPr>
                <a:t>Case I: Parallel Evolution</a:t>
              </a:r>
              <a:endParaRPr lang="en-US" altLang="zh-TW" sz="2400" dirty="0">
                <a:ea typeface="新細明體" panose="02020500000000000000" pitchFamily="18" charset="-120"/>
              </a:endParaRPr>
            </a:p>
          </p:txBody>
        </p:sp>
      </p:grpSp>
      <p:sp>
        <p:nvSpPr>
          <p:cNvPr id="53" name="內容版面配置區 2"/>
          <p:cNvSpPr txBox="1">
            <a:spLocks/>
          </p:cNvSpPr>
          <p:nvPr/>
        </p:nvSpPr>
        <p:spPr>
          <a:xfrm>
            <a:off x="1538877" y="3719874"/>
            <a:ext cx="614856" cy="43497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dirty="0" smtClean="0">
                <a:latin typeface="新細明體"/>
                <a:ea typeface="新細明體"/>
              </a:rPr>
              <a:t> </a:t>
            </a:r>
            <a:endParaRPr lang="zh-TW" altLang="en-US" sz="3600" dirty="0">
              <a:latin typeface="新細明體"/>
              <a:ea typeface="新細明體"/>
            </a:endParaRPr>
          </a:p>
        </p:txBody>
      </p:sp>
      <p:grpSp>
        <p:nvGrpSpPr>
          <p:cNvPr id="54" name="Group 105"/>
          <p:cNvGrpSpPr>
            <a:grpSpLocks/>
          </p:cNvGrpSpPr>
          <p:nvPr/>
        </p:nvGrpSpPr>
        <p:grpSpPr bwMode="auto">
          <a:xfrm>
            <a:off x="1525315" y="4573270"/>
            <a:ext cx="5743919" cy="525463"/>
            <a:chOff x="1392" y="1349"/>
            <a:chExt cx="3284" cy="331"/>
          </a:xfrm>
        </p:grpSpPr>
        <p:sp>
          <p:nvSpPr>
            <p:cNvPr id="55" name="Line 83"/>
            <p:cNvSpPr>
              <a:spLocks noChangeShapeType="1"/>
            </p:cNvSpPr>
            <p:nvPr/>
          </p:nvSpPr>
          <p:spPr bwMode="auto">
            <a:xfrm>
              <a:off x="1652" y="1680"/>
              <a:ext cx="3024" cy="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6" name="Text Box 84"/>
            <p:cNvSpPr txBox="1">
              <a:spLocks noChangeArrowheads="1"/>
            </p:cNvSpPr>
            <p:nvPr/>
          </p:nvSpPr>
          <p:spPr bwMode="auto">
            <a:xfrm>
              <a:off x="2636" y="1349"/>
              <a:ext cx="105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TW" sz="2400" b="0" dirty="0" smtClean="0">
                  <a:solidFill>
                    <a:schemeClr val="bg1">
                      <a:lumMod val="75000"/>
                    </a:schemeClr>
                  </a:solidFill>
                  <a:ea typeface="新細明體" panose="02020500000000000000" pitchFamily="18" charset="-120"/>
                </a:rPr>
                <a:t>Comparisons</a:t>
              </a:r>
              <a:endParaRPr lang="en-US" altLang="zh-TW" sz="2400" dirty="0">
                <a:solidFill>
                  <a:schemeClr val="bg1">
                    <a:lumMod val="75000"/>
                  </a:schemeClr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57" name="Text Box 85"/>
            <p:cNvSpPr txBox="1">
              <a:spLocks noChangeArrowheads="1"/>
            </p:cNvSpPr>
            <p:nvPr/>
          </p:nvSpPr>
          <p:spPr bwMode="gray">
            <a:xfrm>
              <a:off x="1392" y="135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2400" b="1">
                  <a:solidFill>
                    <a:srgbClr val="FFFFFF"/>
                  </a:solidFill>
                  <a:ea typeface="新細明體" panose="02020500000000000000" pitchFamily="18" charset="-120"/>
                </a:rPr>
                <a:t>1</a:t>
              </a:r>
            </a:p>
          </p:txBody>
        </p:sp>
      </p:grpSp>
      <p:sp>
        <p:nvSpPr>
          <p:cNvPr id="58" name="內容版面配置區 2"/>
          <p:cNvSpPr txBox="1">
            <a:spLocks/>
          </p:cNvSpPr>
          <p:nvPr/>
        </p:nvSpPr>
        <p:spPr>
          <a:xfrm>
            <a:off x="1560477" y="4455404"/>
            <a:ext cx="614856" cy="43497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dirty="0" smtClean="0">
                <a:latin typeface="新細明體"/>
                <a:ea typeface="新細明體"/>
              </a:rPr>
              <a:t> </a:t>
            </a:r>
            <a:endParaRPr lang="zh-TW" altLang="en-US" sz="3600" dirty="0">
              <a:latin typeface="新細明體"/>
              <a:ea typeface="新細明體"/>
            </a:endParaRPr>
          </a:p>
        </p:txBody>
      </p:sp>
      <p:grpSp>
        <p:nvGrpSpPr>
          <p:cNvPr id="59" name="Group 105"/>
          <p:cNvGrpSpPr>
            <a:grpSpLocks/>
          </p:cNvGrpSpPr>
          <p:nvPr/>
        </p:nvGrpSpPr>
        <p:grpSpPr bwMode="auto">
          <a:xfrm>
            <a:off x="1525315" y="5314888"/>
            <a:ext cx="5743919" cy="511175"/>
            <a:chOff x="1392" y="1358"/>
            <a:chExt cx="3284" cy="322"/>
          </a:xfrm>
        </p:grpSpPr>
        <p:sp>
          <p:nvSpPr>
            <p:cNvPr id="60" name="Line 83"/>
            <p:cNvSpPr>
              <a:spLocks noChangeShapeType="1"/>
            </p:cNvSpPr>
            <p:nvPr/>
          </p:nvSpPr>
          <p:spPr bwMode="auto">
            <a:xfrm>
              <a:off x="1652" y="1680"/>
              <a:ext cx="3024" cy="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" name="Text Box 84"/>
            <p:cNvSpPr txBox="1">
              <a:spLocks noChangeArrowheads="1"/>
            </p:cNvSpPr>
            <p:nvPr/>
          </p:nvSpPr>
          <p:spPr bwMode="auto">
            <a:xfrm>
              <a:off x="2653" y="1358"/>
              <a:ext cx="93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TW" sz="2400" b="0" dirty="0" smtClean="0">
                  <a:solidFill>
                    <a:schemeClr val="bg1">
                      <a:lumMod val="75000"/>
                    </a:schemeClr>
                  </a:solidFill>
                  <a:ea typeface="新細明體" panose="02020500000000000000" pitchFamily="18" charset="-120"/>
                </a:rPr>
                <a:t>Discussions</a:t>
              </a:r>
              <a:endParaRPr lang="en-US" altLang="zh-TW" sz="2400" dirty="0">
                <a:solidFill>
                  <a:schemeClr val="bg1">
                    <a:lumMod val="75000"/>
                  </a:schemeClr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62" name="Text Box 85"/>
            <p:cNvSpPr txBox="1">
              <a:spLocks noChangeArrowheads="1"/>
            </p:cNvSpPr>
            <p:nvPr/>
          </p:nvSpPr>
          <p:spPr bwMode="gray">
            <a:xfrm>
              <a:off x="1392" y="135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2400" b="1">
                  <a:solidFill>
                    <a:srgbClr val="FFFFFF"/>
                  </a:solidFill>
                  <a:ea typeface="新細明體" panose="02020500000000000000" pitchFamily="18" charset="-120"/>
                </a:rPr>
                <a:t>1</a:t>
              </a:r>
            </a:p>
          </p:txBody>
        </p:sp>
      </p:grpSp>
      <p:sp>
        <p:nvSpPr>
          <p:cNvPr id="63" name="內容版面配置區 2"/>
          <p:cNvSpPr txBox="1">
            <a:spLocks/>
          </p:cNvSpPr>
          <p:nvPr/>
        </p:nvSpPr>
        <p:spPr>
          <a:xfrm>
            <a:off x="1560477" y="5190935"/>
            <a:ext cx="614856" cy="43497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dirty="0" smtClean="0">
                <a:latin typeface="新細明體"/>
                <a:ea typeface="新細明體"/>
              </a:rPr>
              <a:t> </a:t>
            </a:r>
            <a:endParaRPr lang="zh-TW" altLang="en-US" sz="3600" dirty="0">
              <a:latin typeface="新細明體"/>
              <a:ea typeface="新細明體"/>
            </a:endParaRPr>
          </a:p>
        </p:txBody>
      </p:sp>
      <p:sp>
        <p:nvSpPr>
          <p:cNvPr id="65" name="投影片編號版面配置區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15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3815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Quantum </a:t>
            </a:r>
            <a:r>
              <a:rPr lang="en-US" altLang="zh-TW" dirty="0" err="1" smtClean="0"/>
              <a:t>Unital</a:t>
            </a:r>
            <a:r>
              <a:rPr lang="en-US" altLang="zh-TW" dirty="0" smtClean="0"/>
              <a:t> Channel</a:t>
            </a:r>
            <a:endParaRPr lang="zh-TW" altLang="en-US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16</a:t>
            </a:fld>
            <a:endParaRPr kumimoji="0" lang="en-US" dirty="0"/>
          </a:p>
        </p:txBody>
      </p:sp>
      <p:sp>
        <p:nvSpPr>
          <p:cNvPr id="15" name="內容版面配置區 2 2 1 1 2 1 1 2 1 1"/>
          <p:cNvSpPr txBox="1">
            <a:spLocks/>
          </p:cNvSpPr>
          <p:nvPr/>
        </p:nvSpPr>
        <p:spPr bwMode="auto">
          <a:xfrm>
            <a:off x="482455" y="3423417"/>
            <a:ext cx="666328" cy="68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新細明體"/>
                <a:ea typeface="新細明體"/>
              </a:rPr>
              <a:t> </a:t>
            </a:r>
            <a:endParaRPr lang="zh-TW" altLang="en-US" dirty="0">
              <a:latin typeface="新細明體"/>
              <a:ea typeface="新細明體"/>
            </a:endParaRPr>
          </a:p>
        </p:txBody>
      </p:sp>
      <p:pic>
        <p:nvPicPr>
          <p:cNvPr id="79" name="圖片 7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28" y="3606044"/>
            <a:ext cx="3505384" cy="230135"/>
          </a:xfrm>
          <a:prstGeom prst="rect">
            <a:avLst/>
          </a:prstGeom>
        </p:spPr>
      </p:pic>
      <p:sp>
        <p:nvSpPr>
          <p:cNvPr id="26" name="橢圓 25"/>
          <p:cNvSpPr/>
          <p:nvPr/>
        </p:nvSpPr>
        <p:spPr>
          <a:xfrm>
            <a:off x="1664053" y="1683902"/>
            <a:ext cx="139822" cy="13982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1664053" y="2140316"/>
            <a:ext cx="139822" cy="13982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36" y="1658743"/>
            <a:ext cx="364560" cy="20239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36" y="2109028"/>
            <a:ext cx="364560" cy="20239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71" y="2462765"/>
            <a:ext cx="24385" cy="182890"/>
          </a:xfrm>
          <a:prstGeom prst="rect">
            <a:avLst/>
          </a:prstGeom>
        </p:spPr>
      </p:pic>
      <p:sp>
        <p:nvSpPr>
          <p:cNvPr id="36" name="橢圓 35"/>
          <p:cNvSpPr/>
          <p:nvPr/>
        </p:nvSpPr>
        <p:spPr>
          <a:xfrm>
            <a:off x="1676245" y="2821311"/>
            <a:ext cx="139822" cy="13982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" name="圖片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10" y="2782979"/>
            <a:ext cx="385287" cy="202398"/>
          </a:xfrm>
          <a:prstGeom prst="rect">
            <a:avLst/>
          </a:prstGeom>
        </p:spPr>
      </p:pic>
      <p:sp>
        <p:nvSpPr>
          <p:cNvPr id="39" name="橢圓 38"/>
          <p:cNvSpPr/>
          <p:nvPr/>
        </p:nvSpPr>
        <p:spPr>
          <a:xfrm>
            <a:off x="2619230" y="1681305"/>
            <a:ext cx="139822" cy="13982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橢圓 42"/>
          <p:cNvSpPr/>
          <p:nvPr/>
        </p:nvSpPr>
        <p:spPr>
          <a:xfrm>
            <a:off x="2619230" y="2137719"/>
            <a:ext cx="139822" cy="13982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4" name="圖片 4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948" y="2460168"/>
            <a:ext cx="24385" cy="182890"/>
          </a:xfrm>
          <a:prstGeom prst="rect">
            <a:avLst/>
          </a:prstGeom>
        </p:spPr>
      </p:pic>
      <p:sp>
        <p:nvSpPr>
          <p:cNvPr id="45" name="橢圓 44"/>
          <p:cNvSpPr/>
          <p:nvPr/>
        </p:nvSpPr>
        <p:spPr>
          <a:xfrm>
            <a:off x="2631422" y="2818714"/>
            <a:ext cx="139822" cy="13982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4" name="圖片 2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052" y="1642232"/>
            <a:ext cx="557203" cy="202398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060" y="2123733"/>
            <a:ext cx="557203" cy="202398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873" y="2768644"/>
            <a:ext cx="577930" cy="202398"/>
          </a:xfrm>
          <a:prstGeom prst="rect">
            <a:avLst/>
          </a:prstGeom>
        </p:spPr>
      </p:pic>
      <p:cxnSp>
        <p:nvCxnSpPr>
          <p:cNvPr id="17" name="直線單箭頭接點 16"/>
          <p:cNvCxnSpPr>
            <a:stCxn id="26" idx="6"/>
            <a:endCxn id="39" idx="2"/>
          </p:cNvCxnSpPr>
          <p:nvPr/>
        </p:nvCxnSpPr>
        <p:spPr>
          <a:xfrm flipV="1">
            <a:off x="1803875" y="1751216"/>
            <a:ext cx="815355" cy="2597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>
            <a:stCxn id="29" idx="6"/>
            <a:endCxn id="39" idx="3"/>
          </p:cNvCxnSpPr>
          <p:nvPr/>
        </p:nvCxnSpPr>
        <p:spPr>
          <a:xfrm flipV="1">
            <a:off x="1803875" y="1800651"/>
            <a:ext cx="835831" cy="409576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>
            <a:stCxn id="36" idx="6"/>
            <a:endCxn id="39" idx="3"/>
          </p:cNvCxnSpPr>
          <p:nvPr/>
        </p:nvCxnSpPr>
        <p:spPr>
          <a:xfrm flipV="1">
            <a:off x="1816067" y="1800651"/>
            <a:ext cx="823639" cy="1090571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橢圓 57"/>
          <p:cNvSpPr/>
          <p:nvPr/>
        </p:nvSpPr>
        <p:spPr>
          <a:xfrm>
            <a:off x="5757523" y="1660683"/>
            <a:ext cx="139822" cy="13982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橢圓 58"/>
          <p:cNvSpPr/>
          <p:nvPr/>
        </p:nvSpPr>
        <p:spPr>
          <a:xfrm>
            <a:off x="5757523" y="2117097"/>
            <a:ext cx="139822" cy="13982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0" name="圖片 5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306" y="1635524"/>
            <a:ext cx="364560" cy="202398"/>
          </a:xfrm>
          <a:prstGeom prst="rect">
            <a:avLst/>
          </a:prstGeom>
        </p:spPr>
      </p:pic>
      <p:pic>
        <p:nvPicPr>
          <p:cNvPr id="61" name="圖片 6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306" y="2085809"/>
            <a:ext cx="364560" cy="202398"/>
          </a:xfrm>
          <a:prstGeom prst="rect">
            <a:avLst/>
          </a:prstGeom>
        </p:spPr>
      </p:pic>
      <p:pic>
        <p:nvPicPr>
          <p:cNvPr id="62" name="圖片 6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41" y="2439546"/>
            <a:ext cx="24385" cy="182890"/>
          </a:xfrm>
          <a:prstGeom prst="rect">
            <a:avLst/>
          </a:prstGeom>
        </p:spPr>
      </p:pic>
      <p:sp>
        <p:nvSpPr>
          <p:cNvPr id="63" name="橢圓 62"/>
          <p:cNvSpPr/>
          <p:nvPr/>
        </p:nvSpPr>
        <p:spPr>
          <a:xfrm>
            <a:off x="5769715" y="2798092"/>
            <a:ext cx="139822" cy="13982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2" name="圖片 2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963" y="2749052"/>
            <a:ext cx="385287" cy="202398"/>
          </a:xfrm>
          <a:prstGeom prst="rect">
            <a:avLst/>
          </a:prstGeom>
        </p:spPr>
      </p:pic>
      <p:sp>
        <p:nvSpPr>
          <p:cNvPr id="65" name="橢圓 64"/>
          <p:cNvSpPr/>
          <p:nvPr/>
        </p:nvSpPr>
        <p:spPr>
          <a:xfrm>
            <a:off x="6712700" y="1658086"/>
            <a:ext cx="139822" cy="13982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橢圓 65"/>
          <p:cNvSpPr/>
          <p:nvPr/>
        </p:nvSpPr>
        <p:spPr>
          <a:xfrm>
            <a:off x="6712700" y="2114500"/>
            <a:ext cx="139822" cy="13982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7" name="圖片 6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418" y="2436949"/>
            <a:ext cx="24385" cy="182890"/>
          </a:xfrm>
          <a:prstGeom prst="rect">
            <a:avLst/>
          </a:prstGeom>
        </p:spPr>
      </p:pic>
      <p:sp>
        <p:nvSpPr>
          <p:cNvPr id="68" name="橢圓 67"/>
          <p:cNvSpPr/>
          <p:nvPr/>
        </p:nvSpPr>
        <p:spPr>
          <a:xfrm>
            <a:off x="6724892" y="2795495"/>
            <a:ext cx="139822" cy="13982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577" y="1626798"/>
            <a:ext cx="771793" cy="202398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546" y="2738996"/>
            <a:ext cx="791301" cy="202398"/>
          </a:xfrm>
          <a:prstGeom prst="rect">
            <a:avLst/>
          </a:prstGeom>
        </p:spPr>
      </p:pic>
      <p:cxnSp>
        <p:nvCxnSpPr>
          <p:cNvPr id="72" name="直線單箭頭接點 71"/>
          <p:cNvCxnSpPr>
            <a:stCxn id="58" idx="6"/>
            <a:endCxn id="65" idx="2"/>
          </p:cNvCxnSpPr>
          <p:nvPr/>
        </p:nvCxnSpPr>
        <p:spPr>
          <a:xfrm flipV="1">
            <a:off x="5897345" y="1727997"/>
            <a:ext cx="815355" cy="2597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>
            <a:stCxn id="59" idx="6"/>
            <a:endCxn id="66" idx="2"/>
          </p:cNvCxnSpPr>
          <p:nvPr/>
        </p:nvCxnSpPr>
        <p:spPr>
          <a:xfrm flipV="1">
            <a:off x="5897345" y="2184411"/>
            <a:ext cx="815355" cy="2597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單箭頭接點 73"/>
          <p:cNvCxnSpPr>
            <a:stCxn id="63" idx="6"/>
            <a:endCxn id="68" idx="2"/>
          </p:cNvCxnSpPr>
          <p:nvPr/>
        </p:nvCxnSpPr>
        <p:spPr>
          <a:xfrm flipV="1">
            <a:off x="5909537" y="2865406"/>
            <a:ext cx="815355" cy="2597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圖片 77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99" y="1469374"/>
            <a:ext cx="186547" cy="17069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75" y="4662484"/>
            <a:ext cx="2285202" cy="227698"/>
          </a:xfrm>
          <a:prstGeom prst="rect">
            <a:avLst/>
          </a:prstGeom>
        </p:spPr>
      </p:pic>
      <p:sp>
        <p:nvSpPr>
          <p:cNvPr id="89" name="內容版面配置區 2 2 2 2 1 1 1 2 1 1"/>
          <p:cNvSpPr txBox="1">
            <a:spLocks/>
          </p:cNvSpPr>
          <p:nvPr/>
        </p:nvSpPr>
        <p:spPr bwMode="auto">
          <a:xfrm>
            <a:off x="457200" y="4535029"/>
            <a:ext cx="588636" cy="50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dirty="0">
                <a:latin typeface="新細明體"/>
                <a:ea typeface="新細明體"/>
              </a:rPr>
              <a:t> </a:t>
            </a:r>
            <a:endParaRPr lang="en-US" altLang="zh-TW" dirty="0">
              <a:latin typeface="新細明體"/>
              <a:ea typeface="新細明體"/>
            </a:endParaRPr>
          </a:p>
        </p:txBody>
      </p:sp>
      <p:sp>
        <p:nvSpPr>
          <p:cNvPr id="91" name="內容版面配置區 2 2 1 1 2 1 1 2 1 2"/>
          <p:cNvSpPr txBox="1">
            <a:spLocks/>
          </p:cNvSpPr>
          <p:nvPr/>
        </p:nvSpPr>
        <p:spPr bwMode="auto">
          <a:xfrm>
            <a:off x="457200" y="5159528"/>
            <a:ext cx="666328" cy="68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新細明體"/>
                <a:ea typeface="新細明體"/>
              </a:rPr>
              <a:t> </a:t>
            </a:r>
            <a:endParaRPr lang="zh-TW" altLang="en-US" dirty="0">
              <a:latin typeface="新細明體"/>
              <a:ea typeface="新細明體"/>
            </a:endParaRPr>
          </a:p>
        </p:txBody>
      </p:sp>
      <p:pic>
        <p:nvPicPr>
          <p:cNvPr id="93" name="圖片 92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74" y="5342155"/>
            <a:ext cx="2979577" cy="22708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139" y="5350485"/>
            <a:ext cx="4463419" cy="259247"/>
          </a:xfrm>
          <a:prstGeom prst="rect">
            <a:avLst/>
          </a:prstGeom>
        </p:spPr>
      </p:pic>
      <p:sp>
        <p:nvSpPr>
          <p:cNvPr id="49" name="圓角矩形圖說文字 48"/>
          <p:cNvSpPr/>
          <p:nvPr/>
        </p:nvSpPr>
        <p:spPr>
          <a:xfrm>
            <a:off x="6619707" y="487283"/>
            <a:ext cx="2425148" cy="531596"/>
          </a:xfrm>
          <a:prstGeom prst="wedgeRoundRectCallout">
            <a:avLst>
              <a:gd name="adj1" fmla="val -44753"/>
              <a:gd name="adj2" fmla="val 94822"/>
              <a:gd name="adj3" fmla="val 16667"/>
            </a:avLst>
          </a:prstGeom>
          <a:noFill/>
          <a:ln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412" y="650931"/>
            <a:ext cx="2178211" cy="20163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76" y="4091851"/>
            <a:ext cx="3681563" cy="227698"/>
          </a:xfrm>
          <a:prstGeom prst="rect">
            <a:avLst/>
          </a:prstGeom>
        </p:spPr>
      </p:pic>
      <p:sp>
        <p:nvSpPr>
          <p:cNvPr id="57" name="內容版面配置區 2 2 2 2 1 1 1 2 1 2"/>
          <p:cNvSpPr txBox="1">
            <a:spLocks/>
          </p:cNvSpPr>
          <p:nvPr/>
        </p:nvSpPr>
        <p:spPr bwMode="auto">
          <a:xfrm>
            <a:off x="457200" y="3964396"/>
            <a:ext cx="588636" cy="50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dirty="0">
                <a:latin typeface="新細明體"/>
                <a:ea typeface="新細明體"/>
              </a:rPr>
              <a:t> </a:t>
            </a:r>
            <a:endParaRPr lang="en-US" altLang="zh-TW" dirty="0">
              <a:latin typeface="新細明體"/>
              <a:ea typeface="新細明體"/>
            </a:endParaRPr>
          </a:p>
        </p:txBody>
      </p:sp>
      <p:pic>
        <p:nvPicPr>
          <p:cNvPr id="10" name="圖片 9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577" y="2106269"/>
            <a:ext cx="771793" cy="20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4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9" grpId="0"/>
      <p:bldP spid="91" grpId="0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Depolarizing Channel</a:t>
            </a:r>
            <a:endParaRPr lang="zh-TW" altLang="en-US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17</a:t>
            </a:fld>
            <a:endParaRPr kumimoji="0" lang="en-US" dirty="0"/>
          </a:p>
        </p:txBody>
      </p:sp>
      <p:sp>
        <p:nvSpPr>
          <p:cNvPr id="15" name="內容版面配置區 2 2 1 1 2 1 1 2 1 1"/>
          <p:cNvSpPr txBox="1">
            <a:spLocks/>
          </p:cNvSpPr>
          <p:nvPr/>
        </p:nvSpPr>
        <p:spPr bwMode="auto">
          <a:xfrm>
            <a:off x="457200" y="1339334"/>
            <a:ext cx="666328" cy="68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新細明體"/>
                <a:ea typeface="新細明體"/>
              </a:rPr>
              <a:t> </a:t>
            </a:r>
            <a:endParaRPr lang="zh-TW" altLang="en-US" dirty="0">
              <a:latin typeface="新細明體"/>
              <a:ea typeface="新細明體"/>
            </a:endParaRPr>
          </a:p>
        </p:txBody>
      </p:sp>
      <p:pic>
        <p:nvPicPr>
          <p:cNvPr id="6" name="圖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74" y="1478866"/>
            <a:ext cx="3636453" cy="265189"/>
          </a:xfrm>
          <a:prstGeom prst="rect">
            <a:avLst/>
          </a:prstGeom>
        </p:spPr>
      </p:pic>
      <p:sp>
        <p:nvSpPr>
          <p:cNvPr id="91" name="內容版面配置區 2 2 1 1 2 1 1 2 1 2"/>
          <p:cNvSpPr txBox="1">
            <a:spLocks/>
          </p:cNvSpPr>
          <p:nvPr/>
        </p:nvSpPr>
        <p:spPr bwMode="auto">
          <a:xfrm>
            <a:off x="452110" y="2026848"/>
            <a:ext cx="666328" cy="68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新細明體"/>
                <a:ea typeface="新細明體"/>
              </a:rPr>
              <a:t> </a:t>
            </a:r>
            <a:endParaRPr lang="zh-TW" altLang="en-US" dirty="0">
              <a:latin typeface="新細明體"/>
              <a:ea typeface="新細明體"/>
            </a:endParaRPr>
          </a:p>
        </p:txBody>
      </p:sp>
      <p:pic>
        <p:nvPicPr>
          <p:cNvPr id="35" name="圖片 3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49" y="2734233"/>
            <a:ext cx="2466569" cy="509652"/>
          </a:xfrm>
          <a:prstGeom prst="rect">
            <a:avLst/>
          </a:prstGeom>
        </p:spPr>
      </p:pic>
      <p:grpSp>
        <p:nvGrpSpPr>
          <p:cNvPr id="20" name="群組 19"/>
          <p:cNvGrpSpPr/>
          <p:nvPr/>
        </p:nvGrpSpPr>
        <p:grpSpPr>
          <a:xfrm>
            <a:off x="6141509" y="204578"/>
            <a:ext cx="1677273" cy="886243"/>
            <a:chOff x="5498779" y="1658086"/>
            <a:chExt cx="1677273" cy="886243"/>
          </a:xfrm>
        </p:grpSpPr>
        <p:sp>
          <p:nvSpPr>
            <p:cNvPr id="58" name="橢圓 57"/>
            <p:cNvSpPr/>
            <p:nvPr/>
          </p:nvSpPr>
          <p:spPr>
            <a:xfrm>
              <a:off x="5757523" y="1660683"/>
              <a:ext cx="139822" cy="139822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" name="圖片 2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8779" y="1658912"/>
              <a:ext cx="86568" cy="138996"/>
            </a:xfrm>
            <a:prstGeom prst="rect">
              <a:avLst/>
            </a:prstGeom>
          </p:spPr>
        </p:pic>
        <p:sp>
          <p:nvSpPr>
            <p:cNvPr id="63" name="橢圓 62"/>
            <p:cNvSpPr/>
            <p:nvPr/>
          </p:nvSpPr>
          <p:spPr>
            <a:xfrm>
              <a:off x="5757523" y="2404507"/>
              <a:ext cx="139822" cy="139822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5" name="橢圓 64"/>
            <p:cNvSpPr/>
            <p:nvPr/>
          </p:nvSpPr>
          <p:spPr>
            <a:xfrm>
              <a:off x="6712700" y="1658086"/>
              <a:ext cx="139822" cy="139822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6" name="橢圓 65"/>
            <p:cNvSpPr/>
            <p:nvPr/>
          </p:nvSpPr>
          <p:spPr>
            <a:xfrm>
              <a:off x="6700507" y="2018356"/>
              <a:ext cx="139822" cy="139822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8" name="橢圓 67"/>
            <p:cNvSpPr/>
            <p:nvPr/>
          </p:nvSpPr>
          <p:spPr>
            <a:xfrm>
              <a:off x="6712700" y="2401910"/>
              <a:ext cx="139822" cy="139822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72" name="直線單箭頭接點 71"/>
            <p:cNvCxnSpPr>
              <a:stCxn id="58" idx="6"/>
              <a:endCxn id="65" idx="2"/>
            </p:cNvCxnSpPr>
            <p:nvPr/>
          </p:nvCxnSpPr>
          <p:spPr>
            <a:xfrm flipV="1">
              <a:off x="5897345" y="1727997"/>
              <a:ext cx="815355" cy="2597"/>
            </a:xfrm>
            <a:prstGeom prst="straightConnector1">
              <a:avLst/>
            </a:prstGeom>
            <a:ln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單箭頭接點 72"/>
            <p:cNvCxnSpPr>
              <a:stCxn id="58" idx="5"/>
              <a:endCxn id="66" idx="2"/>
            </p:cNvCxnSpPr>
            <p:nvPr/>
          </p:nvCxnSpPr>
          <p:spPr>
            <a:xfrm>
              <a:off x="5876869" y="1780029"/>
              <a:ext cx="823638" cy="308238"/>
            </a:xfrm>
            <a:prstGeom prst="straightConnector1">
              <a:avLst/>
            </a:prstGeom>
            <a:ln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單箭頭接點 73"/>
            <p:cNvCxnSpPr>
              <a:stCxn id="63" idx="6"/>
              <a:endCxn id="68" idx="2"/>
            </p:cNvCxnSpPr>
            <p:nvPr/>
          </p:nvCxnSpPr>
          <p:spPr>
            <a:xfrm flipV="1">
              <a:off x="5897345" y="2471821"/>
              <a:ext cx="815355" cy="2597"/>
            </a:xfrm>
            <a:prstGeom prst="straightConnector1">
              <a:avLst/>
            </a:prstGeom>
            <a:ln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單箭頭接點 52"/>
            <p:cNvCxnSpPr>
              <a:stCxn id="63" idx="6"/>
              <a:endCxn id="66" idx="2"/>
            </p:cNvCxnSpPr>
            <p:nvPr/>
          </p:nvCxnSpPr>
          <p:spPr>
            <a:xfrm flipV="1">
              <a:off x="5897345" y="2088267"/>
              <a:ext cx="803162" cy="386151"/>
            </a:xfrm>
            <a:prstGeom prst="straightConnector1">
              <a:avLst/>
            </a:prstGeom>
            <a:ln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圖片 1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8779" y="2402324"/>
              <a:ext cx="67060" cy="134119"/>
            </a:xfrm>
            <a:prstGeom prst="rect">
              <a:avLst/>
            </a:prstGeom>
          </p:spPr>
        </p:pic>
        <p:pic>
          <p:nvPicPr>
            <p:cNvPr id="57" name="圖片 56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5665" y="1673702"/>
              <a:ext cx="80387" cy="129072"/>
            </a:xfrm>
            <a:prstGeom prst="rect">
              <a:avLst/>
            </a:prstGeom>
          </p:spPr>
        </p:pic>
        <p:pic>
          <p:nvPicPr>
            <p:cNvPr id="75" name="圖片 74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5665" y="2417114"/>
              <a:ext cx="62272" cy="124543"/>
            </a:xfrm>
            <a:prstGeom prst="rect">
              <a:avLst/>
            </a:prstGeom>
          </p:spPr>
        </p:pic>
        <p:pic>
          <p:nvPicPr>
            <p:cNvPr id="19" name="圖片 18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4533" y="2086497"/>
              <a:ext cx="63404" cy="82651"/>
            </a:xfrm>
            <a:prstGeom prst="rect">
              <a:avLst/>
            </a:prstGeom>
          </p:spPr>
        </p:pic>
      </p:grpSp>
      <p:pic>
        <p:nvPicPr>
          <p:cNvPr id="23" name="圖片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68" y="199294"/>
            <a:ext cx="92816" cy="112020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77" y="564848"/>
            <a:ext cx="376599" cy="151494"/>
          </a:xfrm>
          <a:prstGeom prst="rect">
            <a:avLst/>
          </a:prstGeom>
        </p:spPr>
      </p:pic>
      <p:pic>
        <p:nvPicPr>
          <p:cNvPr id="82" name="圖片 8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344" y="975734"/>
            <a:ext cx="92816" cy="112020"/>
          </a:xfrm>
          <a:prstGeom prst="rect">
            <a:avLst/>
          </a:prstGeom>
        </p:spPr>
      </p:pic>
      <p:sp>
        <p:nvSpPr>
          <p:cNvPr id="83" name="圓角矩形圖說文字 82"/>
          <p:cNvSpPr/>
          <p:nvPr/>
        </p:nvSpPr>
        <p:spPr>
          <a:xfrm>
            <a:off x="5993100" y="1444971"/>
            <a:ext cx="2414368" cy="438017"/>
          </a:xfrm>
          <a:prstGeom prst="wedgeRoundRectCallout">
            <a:avLst>
              <a:gd name="adj1" fmla="val -63085"/>
              <a:gd name="adj2" fmla="val 37485"/>
              <a:gd name="adj3" fmla="val 16667"/>
            </a:avLst>
          </a:prstGeom>
          <a:noFill/>
          <a:ln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509" y="1561782"/>
            <a:ext cx="2145294" cy="227698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658729" y="2464209"/>
            <a:ext cx="4820584" cy="3763228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75" y="2180188"/>
            <a:ext cx="1187257" cy="216419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2" y="3746784"/>
            <a:ext cx="740093" cy="412111"/>
          </a:xfrm>
          <a:prstGeom prst="rect">
            <a:avLst/>
          </a:prstGeom>
        </p:spPr>
      </p:pic>
      <p:sp>
        <p:nvSpPr>
          <p:cNvPr id="33" name="圓角矩形圖說文字 32"/>
          <p:cNvSpPr/>
          <p:nvPr/>
        </p:nvSpPr>
        <p:spPr>
          <a:xfrm>
            <a:off x="572251" y="4740565"/>
            <a:ext cx="2416113" cy="454288"/>
          </a:xfrm>
          <a:prstGeom prst="wedgeRoundRectCallout">
            <a:avLst>
              <a:gd name="adj1" fmla="val -4828"/>
              <a:gd name="adj2" fmla="val -93902"/>
              <a:gd name="adj3" fmla="val 16667"/>
            </a:avLst>
          </a:prstGeom>
          <a:noFill/>
          <a:ln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61" y="4885409"/>
            <a:ext cx="2205647" cy="16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1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Phase-Damping Channel</a:t>
            </a:r>
            <a:endParaRPr lang="zh-TW" altLang="en-US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18</a:t>
            </a:fld>
            <a:endParaRPr kumimoji="0" lang="en-US" dirty="0"/>
          </a:p>
        </p:txBody>
      </p:sp>
      <p:sp>
        <p:nvSpPr>
          <p:cNvPr id="15" name="內容版面配置區 2 2 1 1 2 1 1 2 1 1"/>
          <p:cNvSpPr txBox="1">
            <a:spLocks/>
          </p:cNvSpPr>
          <p:nvPr/>
        </p:nvSpPr>
        <p:spPr bwMode="auto">
          <a:xfrm>
            <a:off x="457200" y="1339334"/>
            <a:ext cx="666328" cy="68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新細明體"/>
                <a:ea typeface="新細明體"/>
              </a:rPr>
              <a:t> </a:t>
            </a:r>
            <a:endParaRPr lang="zh-TW" altLang="en-US" dirty="0">
              <a:latin typeface="新細明體"/>
              <a:ea typeface="新細明體"/>
            </a:endParaRPr>
          </a:p>
        </p:txBody>
      </p:sp>
      <p:pic>
        <p:nvPicPr>
          <p:cNvPr id="4" name="圖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74" y="1345479"/>
            <a:ext cx="4971544" cy="547143"/>
          </a:xfrm>
          <a:prstGeom prst="rect">
            <a:avLst/>
          </a:prstGeom>
        </p:spPr>
      </p:pic>
      <p:sp>
        <p:nvSpPr>
          <p:cNvPr id="91" name="內容版面配置區 2 2 1 1 2 1 1 2 1 2 1"/>
          <p:cNvSpPr txBox="1">
            <a:spLocks/>
          </p:cNvSpPr>
          <p:nvPr/>
        </p:nvSpPr>
        <p:spPr bwMode="auto">
          <a:xfrm>
            <a:off x="452110" y="2026848"/>
            <a:ext cx="666328" cy="68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新細明體"/>
                <a:ea typeface="新細明體"/>
              </a:rPr>
              <a:t> </a:t>
            </a:r>
            <a:endParaRPr lang="zh-TW" altLang="en-US" dirty="0">
              <a:latin typeface="新細明體"/>
              <a:ea typeface="新細明體"/>
            </a:endParaRPr>
          </a:p>
        </p:txBody>
      </p:sp>
      <p:sp>
        <p:nvSpPr>
          <p:cNvPr id="83" name="圓角矩形圖說文字 82"/>
          <p:cNvSpPr/>
          <p:nvPr/>
        </p:nvSpPr>
        <p:spPr>
          <a:xfrm>
            <a:off x="6976044" y="1281155"/>
            <a:ext cx="1710756" cy="680830"/>
          </a:xfrm>
          <a:prstGeom prst="wedgeRoundRectCallout">
            <a:avLst>
              <a:gd name="adj1" fmla="val -70221"/>
              <a:gd name="adj2" fmla="val 37485"/>
              <a:gd name="adj3" fmla="val 16667"/>
            </a:avLst>
          </a:prstGeom>
          <a:noFill/>
          <a:ln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453" y="1349293"/>
            <a:ext cx="1517068" cy="544553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76" y="2180188"/>
            <a:ext cx="2848503" cy="25147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565" y="414248"/>
            <a:ext cx="1158299" cy="60505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11487" y="2707393"/>
            <a:ext cx="5032513" cy="386880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39" y="2994959"/>
            <a:ext cx="2397376" cy="252997"/>
          </a:xfrm>
          <a:prstGeom prst="rect">
            <a:avLst/>
          </a:prstGeom>
        </p:spPr>
      </p:pic>
      <p:cxnSp>
        <p:nvCxnSpPr>
          <p:cNvPr id="7" name="直線單箭頭接點 6"/>
          <p:cNvCxnSpPr/>
          <p:nvPr/>
        </p:nvCxnSpPr>
        <p:spPr>
          <a:xfrm flipV="1">
            <a:off x="2593975" y="2869096"/>
            <a:ext cx="487155" cy="549965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內容版面配置區 2 2 1 1 2 1 1 2 1 2 2"/>
          <p:cNvSpPr txBox="1">
            <a:spLocks/>
          </p:cNvSpPr>
          <p:nvPr/>
        </p:nvSpPr>
        <p:spPr bwMode="auto">
          <a:xfrm>
            <a:off x="452110" y="3581044"/>
            <a:ext cx="666328" cy="68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新細明體"/>
                <a:ea typeface="新細明體"/>
              </a:rPr>
              <a:t> </a:t>
            </a:r>
            <a:endParaRPr lang="zh-TW" altLang="en-US" dirty="0">
              <a:latin typeface="新細明體"/>
              <a:ea typeface="新細明體"/>
            </a:endParaRPr>
          </a:p>
        </p:txBody>
      </p:sp>
      <p:pic>
        <p:nvPicPr>
          <p:cNvPr id="10" name="圖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76" y="3734384"/>
            <a:ext cx="3360592" cy="22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5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5"/>
          <p:cNvGrpSpPr>
            <a:grpSpLocks/>
          </p:cNvGrpSpPr>
          <p:nvPr/>
        </p:nvGrpSpPr>
        <p:grpSpPr bwMode="auto">
          <a:xfrm>
            <a:off x="1525315" y="1615036"/>
            <a:ext cx="5743919" cy="515938"/>
            <a:chOff x="1392" y="1355"/>
            <a:chExt cx="3284" cy="325"/>
          </a:xfrm>
        </p:grpSpPr>
        <p:sp>
          <p:nvSpPr>
            <p:cNvPr id="6" name="Line 83"/>
            <p:cNvSpPr>
              <a:spLocks noChangeShapeType="1"/>
            </p:cNvSpPr>
            <p:nvPr/>
          </p:nvSpPr>
          <p:spPr bwMode="auto">
            <a:xfrm>
              <a:off x="1652" y="1680"/>
              <a:ext cx="3024" cy="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Text Box 84"/>
            <p:cNvSpPr txBox="1">
              <a:spLocks noChangeArrowheads="1"/>
            </p:cNvSpPr>
            <p:nvPr/>
          </p:nvSpPr>
          <p:spPr bwMode="auto">
            <a:xfrm>
              <a:off x="2623" y="1355"/>
              <a:ext cx="99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TW" sz="2400" dirty="0" smtClean="0">
                  <a:solidFill>
                    <a:schemeClr val="bg1">
                      <a:lumMod val="75000"/>
                    </a:schemeClr>
                  </a:solidFill>
                  <a:ea typeface="新細明體" panose="02020500000000000000" pitchFamily="18" charset="-120"/>
                </a:rPr>
                <a:t>Introduction</a:t>
              </a:r>
              <a:endParaRPr lang="en-US" altLang="zh-TW" sz="2400" dirty="0">
                <a:solidFill>
                  <a:schemeClr val="bg1">
                    <a:lumMod val="75000"/>
                  </a:schemeClr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8" name="Text Box 85"/>
            <p:cNvSpPr txBox="1">
              <a:spLocks noChangeArrowheads="1"/>
            </p:cNvSpPr>
            <p:nvPr/>
          </p:nvSpPr>
          <p:spPr bwMode="gray">
            <a:xfrm>
              <a:off x="1392" y="135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2400" b="1">
                  <a:solidFill>
                    <a:srgbClr val="FFFFFF"/>
                  </a:solidFill>
                  <a:ea typeface="新細明體" panose="02020500000000000000" pitchFamily="18" charset="-120"/>
                </a:rPr>
                <a:t>1</a:t>
              </a:r>
            </a:p>
          </p:txBody>
        </p:sp>
      </p:grpSp>
      <p:sp>
        <p:nvSpPr>
          <p:cNvPr id="38" name="內容版面配置區 2"/>
          <p:cNvSpPr>
            <a:spLocks noGrp="1"/>
          </p:cNvSpPr>
          <p:nvPr>
            <p:ph sz="quarter" idx="1"/>
          </p:nvPr>
        </p:nvSpPr>
        <p:spPr>
          <a:xfrm>
            <a:off x="1529256" y="1513284"/>
            <a:ext cx="614856" cy="434975"/>
          </a:xfrm>
        </p:spPr>
        <p:txBody>
          <a:bodyPr>
            <a:noAutofit/>
          </a:bodyPr>
          <a:lstStyle/>
          <a:p>
            <a:r>
              <a:rPr lang="en-US" altLang="zh-TW" sz="3600" dirty="0" smtClean="0">
                <a:latin typeface="新細明體"/>
                <a:ea typeface="新細明體"/>
              </a:rPr>
              <a:t> </a:t>
            </a:r>
            <a:endParaRPr lang="zh-TW" altLang="en-US" sz="3600" dirty="0">
              <a:latin typeface="新細明體"/>
              <a:ea typeface="新細明體"/>
            </a:endParaRPr>
          </a:p>
        </p:txBody>
      </p:sp>
      <p:grpSp>
        <p:nvGrpSpPr>
          <p:cNvPr id="39" name="Group 105"/>
          <p:cNvGrpSpPr>
            <a:grpSpLocks/>
          </p:cNvGrpSpPr>
          <p:nvPr/>
        </p:nvGrpSpPr>
        <p:grpSpPr bwMode="auto">
          <a:xfrm>
            <a:off x="1538877" y="2337929"/>
            <a:ext cx="5743919" cy="534989"/>
            <a:chOff x="1392" y="1358"/>
            <a:chExt cx="3284" cy="337"/>
          </a:xfrm>
        </p:grpSpPr>
        <p:sp>
          <p:nvSpPr>
            <p:cNvPr id="40" name="Line 83"/>
            <p:cNvSpPr>
              <a:spLocks noChangeShapeType="1"/>
            </p:cNvSpPr>
            <p:nvPr/>
          </p:nvSpPr>
          <p:spPr bwMode="auto">
            <a:xfrm>
              <a:off x="1652" y="1695"/>
              <a:ext cx="3024" cy="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" name="Text Box 84"/>
            <p:cNvSpPr txBox="1">
              <a:spLocks noChangeArrowheads="1"/>
            </p:cNvSpPr>
            <p:nvPr/>
          </p:nvSpPr>
          <p:spPr bwMode="auto">
            <a:xfrm>
              <a:off x="2359" y="1364"/>
              <a:ext cx="150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TW" sz="2400" dirty="0">
                  <a:solidFill>
                    <a:schemeClr val="bg1">
                      <a:lumMod val="75000"/>
                    </a:schemeClr>
                  </a:solidFill>
                </a:rPr>
                <a:t>Markov Semigroups</a:t>
              </a:r>
            </a:p>
          </p:txBody>
        </p:sp>
        <p:sp>
          <p:nvSpPr>
            <p:cNvPr id="42" name="Text Box 85"/>
            <p:cNvSpPr txBox="1">
              <a:spLocks noChangeArrowheads="1"/>
            </p:cNvSpPr>
            <p:nvPr/>
          </p:nvSpPr>
          <p:spPr bwMode="gray">
            <a:xfrm>
              <a:off x="1392" y="135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2400" b="1">
                  <a:solidFill>
                    <a:srgbClr val="FFFFFF"/>
                  </a:solidFill>
                  <a:ea typeface="新細明體" panose="02020500000000000000" pitchFamily="18" charset="-120"/>
                </a:rPr>
                <a:t>1</a:t>
              </a:r>
            </a:p>
          </p:txBody>
        </p:sp>
      </p:grpSp>
      <p:sp>
        <p:nvSpPr>
          <p:cNvPr id="43" name="內容版面配置區 2"/>
          <p:cNvSpPr txBox="1">
            <a:spLocks/>
          </p:cNvSpPr>
          <p:nvPr/>
        </p:nvSpPr>
        <p:spPr>
          <a:xfrm>
            <a:off x="1519325" y="2248814"/>
            <a:ext cx="614856" cy="43497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dirty="0" smtClean="0">
                <a:latin typeface="新細明體"/>
                <a:ea typeface="新細明體"/>
              </a:rPr>
              <a:t> </a:t>
            </a:r>
            <a:endParaRPr lang="zh-TW" altLang="en-US" sz="3600" dirty="0">
              <a:latin typeface="新細明體"/>
              <a:ea typeface="新細明體"/>
            </a:endParaRPr>
          </a:p>
        </p:txBody>
      </p:sp>
      <p:grpSp>
        <p:nvGrpSpPr>
          <p:cNvPr id="44" name="Group 105"/>
          <p:cNvGrpSpPr>
            <a:grpSpLocks/>
          </p:cNvGrpSpPr>
          <p:nvPr/>
        </p:nvGrpSpPr>
        <p:grpSpPr bwMode="auto">
          <a:xfrm>
            <a:off x="1525315" y="3055718"/>
            <a:ext cx="5743920" cy="550865"/>
            <a:chOff x="1392" y="1358"/>
            <a:chExt cx="3284" cy="347"/>
          </a:xfrm>
        </p:grpSpPr>
        <p:sp>
          <p:nvSpPr>
            <p:cNvPr id="45" name="Line 83"/>
            <p:cNvSpPr>
              <a:spLocks noChangeShapeType="1"/>
            </p:cNvSpPr>
            <p:nvPr/>
          </p:nvSpPr>
          <p:spPr bwMode="auto">
            <a:xfrm>
              <a:off x="1652" y="1705"/>
              <a:ext cx="3024" cy="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6" name="Text Box 84"/>
            <p:cNvSpPr txBox="1">
              <a:spLocks noChangeArrowheads="1"/>
            </p:cNvSpPr>
            <p:nvPr/>
          </p:nvSpPr>
          <p:spPr bwMode="auto">
            <a:xfrm>
              <a:off x="2409" y="1381"/>
              <a:ext cx="10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endParaRPr lang="en-US" altLang="zh-TW" sz="2400" dirty="0">
                <a:solidFill>
                  <a:srgbClr val="000000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47" name="Text Box 85"/>
            <p:cNvSpPr txBox="1">
              <a:spLocks noChangeArrowheads="1"/>
            </p:cNvSpPr>
            <p:nvPr/>
          </p:nvSpPr>
          <p:spPr bwMode="gray">
            <a:xfrm>
              <a:off x="1392" y="135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2400" b="1">
                  <a:solidFill>
                    <a:srgbClr val="FFFFFF"/>
                  </a:solidFill>
                  <a:ea typeface="新細明體" panose="02020500000000000000" pitchFamily="18" charset="-120"/>
                </a:rPr>
                <a:t>1</a:t>
              </a:r>
            </a:p>
          </p:txBody>
        </p:sp>
      </p:grpSp>
      <p:sp>
        <p:nvSpPr>
          <p:cNvPr id="48" name="內容版面配置區 2"/>
          <p:cNvSpPr txBox="1">
            <a:spLocks/>
          </p:cNvSpPr>
          <p:nvPr/>
        </p:nvSpPr>
        <p:spPr>
          <a:xfrm>
            <a:off x="1538877" y="2984344"/>
            <a:ext cx="614856" cy="43497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dirty="0" smtClean="0">
                <a:latin typeface="新細明體"/>
                <a:ea typeface="新細明體"/>
              </a:rPr>
              <a:t> </a:t>
            </a:r>
            <a:endParaRPr lang="zh-TW" altLang="en-US" sz="3600" dirty="0">
              <a:latin typeface="新細明體"/>
              <a:ea typeface="新細明體"/>
            </a:endParaRPr>
          </a:p>
        </p:txBody>
      </p:sp>
      <p:grpSp>
        <p:nvGrpSpPr>
          <p:cNvPr id="49" name="Group 105"/>
          <p:cNvGrpSpPr>
            <a:grpSpLocks/>
          </p:cNvGrpSpPr>
          <p:nvPr/>
        </p:nvGrpSpPr>
        <p:grpSpPr bwMode="auto">
          <a:xfrm>
            <a:off x="1525315" y="3056287"/>
            <a:ext cx="5743919" cy="1314451"/>
            <a:chOff x="1392" y="852"/>
            <a:chExt cx="3284" cy="828"/>
          </a:xfrm>
        </p:grpSpPr>
        <p:sp>
          <p:nvSpPr>
            <p:cNvPr id="50" name="Line 83"/>
            <p:cNvSpPr>
              <a:spLocks noChangeShapeType="1"/>
            </p:cNvSpPr>
            <p:nvPr/>
          </p:nvSpPr>
          <p:spPr bwMode="auto">
            <a:xfrm>
              <a:off x="1652" y="1680"/>
              <a:ext cx="3024" cy="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" name="Text Box 84"/>
            <p:cNvSpPr txBox="1">
              <a:spLocks noChangeArrowheads="1"/>
            </p:cNvSpPr>
            <p:nvPr/>
          </p:nvSpPr>
          <p:spPr bwMode="auto">
            <a:xfrm>
              <a:off x="2224" y="1331"/>
              <a:ext cx="194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TW" sz="2400" dirty="0" smtClean="0">
                  <a:ea typeface="新細明體" panose="02020500000000000000" pitchFamily="18" charset="-120"/>
                </a:rPr>
                <a:t>Case II: Statistical Mixture</a:t>
              </a:r>
              <a:endParaRPr lang="en-US" altLang="zh-TW" sz="2400" dirty="0">
                <a:ea typeface="新細明體" panose="02020500000000000000" pitchFamily="18" charset="-120"/>
              </a:endParaRPr>
            </a:p>
          </p:txBody>
        </p:sp>
        <p:sp>
          <p:nvSpPr>
            <p:cNvPr id="52" name="Text Box 85"/>
            <p:cNvSpPr txBox="1">
              <a:spLocks noChangeArrowheads="1"/>
            </p:cNvSpPr>
            <p:nvPr/>
          </p:nvSpPr>
          <p:spPr bwMode="gray">
            <a:xfrm>
              <a:off x="1392" y="135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2400" b="1">
                  <a:solidFill>
                    <a:srgbClr val="FFFFFF"/>
                  </a:solidFill>
                  <a:ea typeface="新細明體" panose="02020500000000000000" pitchFamily="18" charset="-120"/>
                </a:rPr>
                <a:t>1</a:t>
              </a:r>
            </a:p>
          </p:txBody>
        </p:sp>
        <p:sp>
          <p:nvSpPr>
            <p:cNvPr id="34" name="Text Box 84"/>
            <p:cNvSpPr txBox="1">
              <a:spLocks noChangeArrowheads="1"/>
            </p:cNvSpPr>
            <p:nvPr/>
          </p:nvSpPr>
          <p:spPr bwMode="auto">
            <a:xfrm>
              <a:off x="2231" y="852"/>
              <a:ext cx="191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TW" sz="2400" dirty="0" smtClean="0">
                  <a:solidFill>
                    <a:schemeClr val="bg1">
                      <a:lumMod val="75000"/>
                    </a:schemeClr>
                  </a:solidFill>
                  <a:ea typeface="新細明體" panose="02020500000000000000" pitchFamily="18" charset="-120"/>
                </a:rPr>
                <a:t>Case I: Parallel Evolution</a:t>
              </a:r>
              <a:endParaRPr lang="en-US" altLang="zh-TW" sz="2400" dirty="0">
                <a:solidFill>
                  <a:schemeClr val="bg1">
                    <a:lumMod val="75000"/>
                  </a:schemeClr>
                </a:solidFill>
                <a:ea typeface="新細明體" panose="02020500000000000000" pitchFamily="18" charset="-120"/>
              </a:endParaRPr>
            </a:p>
          </p:txBody>
        </p:sp>
      </p:grpSp>
      <p:sp>
        <p:nvSpPr>
          <p:cNvPr id="53" name="內容版面配置區 2"/>
          <p:cNvSpPr txBox="1">
            <a:spLocks/>
          </p:cNvSpPr>
          <p:nvPr/>
        </p:nvSpPr>
        <p:spPr>
          <a:xfrm>
            <a:off x="1538877" y="3719874"/>
            <a:ext cx="614856" cy="43497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dirty="0" smtClean="0">
                <a:latin typeface="新細明體"/>
                <a:ea typeface="新細明體"/>
              </a:rPr>
              <a:t> </a:t>
            </a:r>
            <a:endParaRPr lang="zh-TW" altLang="en-US" sz="3600" dirty="0">
              <a:latin typeface="新細明體"/>
              <a:ea typeface="新細明體"/>
            </a:endParaRPr>
          </a:p>
        </p:txBody>
      </p:sp>
      <p:grpSp>
        <p:nvGrpSpPr>
          <p:cNvPr id="54" name="Group 105"/>
          <p:cNvGrpSpPr>
            <a:grpSpLocks/>
          </p:cNvGrpSpPr>
          <p:nvPr/>
        </p:nvGrpSpPr>
        <p:grpSpPr bwMode="auto">
          <a:xfrm>
            <a:off x="1525315" y="4573270"/>
            <a:ext cx="5743919" cy="525463"/>
            <a:chOff x="1392" y="1349"/>
            <a:chExt cx="3284" cy="331"/>
          </a:xfrm>
        </p:grpSpPr>
        <p:sp>
          <p:nvSpPr>
            <p:cNvPr id="55" name="Line 83"/>
            <p:cNvSpPr>
              <a:spLocks noChangeShapeType="1"/>
            </p:cNvSpPr>
            <p:nvPr/>
          </p:nvSpPr>
          <p:spPr bwMode="auto">
            <a:xfrm>
              <a:off x="1652" y="1680"/>
              <a:ext cx="3024" cy="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6" name="Text Box 84"/>
            <p:cNvSpPr txBox="1">
              <a:spLocks noChangeArrowheads="1"/>
            </p:cNvSpPr>
            <p:nvPr/>
          </p:nvSpPr>
          <p:spPr bwMode="auto">
            <a:xfrm>
              <a:off x="2636" y="1349"/>
              <a:ext cx="105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TW" sz="2400" b="0" dirty="0" smtClean="0">
                  <a:solidFill>
                    <a:schemeClr val="bg1">
                      <a:lumMod val="75000"/>
                    </a:schemeClr>
                  </a:solidFill>
                  <a:ea typeface="新細明體" panose="02020500000000000000" pitchFamily="18" charset="-120"/>
                </a:rPr>
                <a:t>Comparisons</a:t>
              </a:r>
              <a:endParaRPr lang="en-US" altLang="zh-TW" sz="2400" dirty="0">
                <a:solidFill>
                  <a:schemeClr val="bg1">
                    <a:lumMod val="75000"/>
                  </a:schemeClr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57" name="Text Box 85"/>
            <p:cNvSpPr txBox="1">
              <a:spLocks noChangeArrowheads="1"/>
            </p:cNvSpPr>
            <p:nvPr/>
          </p:nvSpPr>
          <p:spPr bwMode="gray">
            <a:xfrm>
              <a:off x="1392" y="135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2400" b="1">
                  <a:solidFill>
                    <a:srgbClr val="FFFFFF"/>
                  </a:solidFill>
                  <a:ea typeface="新細明體" panose="02020500000000000000" pitchFamily="18" charset="-120"/>
                </a:rPr>
                <a:t>1</a:t>
              </a:r>
            </a:p>
          </p:txBody>
        </p:sp>
      </p:grpSp>
      <p:sp>
        <p:nvSpPr>
          <p:cNvPr id="58" name="內容版面配置區 2"/>
          <p:cNvSpPr txBox="1">
            <a:spLocks/>
          </p:cNvSpPr>
          <p:nvPr/>
        </p:nvSpPr>
        <p:spPr>
          <a:xfrm>
            <a:off x="1560477" y="4455404"/>
            <a:ext cx="614856" cy="43497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dirty="0" smtClean="0">
                <a:latin typeface="新細明體"/>
                <a:ea typeface="新細明體"/>
              </a:rPr>
              <a:t> </a:t>
            </a:r>
            <a:endParaRPr lang="zh-TW" altLang="en-US" sz="3600" dirty="0">
              <a:latin typeface="新細明體"/>
              <a:ea typeface="新細明體"/>
            </a:endParaRPr>
          </a:p>
        </p:txBody>
      </p:sp>
      <p:grpSp>
        <p:nvGrpSpPr>
          <p:cNvPr id="59" name="Group 105"/>
          <p:cNvGrpSpPr>
            <a:grpSpLocks/>
          </p:cNvGrpSpPr>
          <p:nvPr/>
        </p:nvGrpSpPr>
        <p:grpSpPr bwMode="auto">
          <a:xfrm>
            <a:off x="1525315" y="5314888"/>
            <a:ext cx="5743919" cy="511175"/>
            <a:chOff x="1392" y="1358"/>
            <a:chExt cx="3284" cy="322"/>
          </a:xfrm>
        </p:grpSpPr>
        <p:sp>
          <p:nvSpPr>
            <p:cNvPr id="60" name="Line 83"/>
            <p:cNvSpPr>
              <a:spLocks noChangeShapeType="1"/>
            </p:cNvSpPr>
            <p:nvPr/>
          </p:nvSpPr>
          <p:spPr bwMode="auto">
            <a:xfrm>
              <a:off x="1652" y="1680"/>
              <a:ext cx="3024" cy="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" name="Text Box 84"/>
            <p:cNvSpPr txBox="1">
              <a:spLocks noChangeArrowheads="1"/>
            </p:cNvSpPr>
            <p:nvPr/>
          </p:nvSpPr>
          <p:spPr bwMode="auto">
            <a:xfrm>
              <a:off x="2653" y="1358"/>
              <a:ext cx="93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TW" sz="2400" b="0" dirty="0" smtClean="0">
                  <a:solidFill>
                    <a:schemeClr val="bg1">
                      <a:lumMod val="75000"/>
                    </a:schemeClr>
                  </a:solidFill>
                  <a:ea typeface="新細明體" panose="02020500000000000000" pitchFamily="18" charset="-120"/>
                </a:rPr>
                <a:t>Discussions</a:t>
              </a:r>
              <a:endParaRPr lang="en-US" altLang="zh-TW" sz="2400" dirty="0">
                <a:solidFill>
                  <a:schemeClr val="bg1">
                    <a:lumMod val="75000"/>
                  </a:schemeClr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62" name="Text Box 85"/>
            <p:cNvSpPr txBox="1">
              <a:spLocks noChangeArrowheads="1"/>
            </p:cNvSpPr>
            <p:nvPr/>
          </p:nvSpPr>
          <p:spPr bwMode="gray">
            <a:xfrm>
              <a:off x="1392" y="135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2400" b="1">
                  <a:solidFill>
                    <a:srgbClr val="FFFFFF"/>
                  </a:solidFill>
                  <a:ea typeface="新細明體" panose="02020500000000000000" pitchFamily="18" charset="-120"/>
                </a:rPr>
                <a:t>1</a:t>
              </a:r>
            </a:p>
          </p:txBody>
        </p:sp>
      </p:grpSp>
      <p:sp>
        <p:nvSpPr>
          <p:cNvPr id="63" name="內容版面配置區 2"/>
          <p:cNvSpPr txBox="1">
            <a:spLocks/>
          </p:cNvSpPr>
          <p:nvPr/>
        </p:nvSpPr>
        <p:spPr>
          <a:xfrm>
            <a:off x="1560477" y="5190935"/>
            <a:ext cx="614856" cy="43497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dirty="0" smtClean="0">
                <a:latin typeface="新細明體"/>
                <a:ea typeface="新細明體"/>
              </a:rPr>
              <a:t> </a:t>
            </a:r>
            <a:endParaRPr lang="zh-TW" altLang="en-US" sz="3600" dirty="0">
              <a:latin typeface="新細明體"/>
              <a:ea typeface="新細明體"/>
            </a:endParaRPr>
          </a:p>
        </p:txBody>
      </p:sp>
      <p:sp>
        <p:nvSpPr>
          <p:cNvPr id="65" name="投影片編號版面配置區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19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1337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grpSp>
        <p:nvGrpSpPr>
          <p:cNvPr id="4" name="Group 105"/>
          <p:cNvGrpSpPr>
            <a:grpSpLocks/>
          </p:cNvGrpSpPr>
          <p:nvPr/>
        </p:nvGrpSpPr>
        <p:grpSpPr bwMode="auto">
          <a:xfrm>
            <a:off x="1525315" y="1615036"/>
            <a:ext cx="5743919" cy="515938"/>
            <a:chOff x="1392" y="1355"/>
            <a:chExt cx="3284" cy="325"/>
          </a:xfrm>
        </p:grpSpPr>
        <p:sp>
          <p:nvSpPr>
            <p:cNvPr id="6" name="Line 83"/>
            <p:cNvSpPr>
              <a:spLocks noChangeShapeType="1"/>
            </p:cNvSpPr>
            <p:nvPr/>
          </p:nvSpPr>
          <p:spPr bwMode="auto">
            <a:xfrm>
              <a:off x="1652" y="1680"/>
              <a:ext cx="3024" cy="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Text Box 84"/>
            <p:cNvSpPr txBox="1">
              <a:spLocks noChangeArrowheads="1"/>
            </p:cNvSpPr>
            <p:nvPr/>
          </p:nvSpPr>
          <p:spPr bwMode="auto">
            <a:xfrm>
              <a:off x="2623" y="1355"/>
              <a:ext cx="99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TW" sz="2400" dirty="0" smtClean="0">
                  <a:solidFill>
                    <a:srgbClr val="000000"/>
                  </a:solidFill>
                  <a:ea typeface="新細明體" panose="02020500000000000000" pitchFamily="18" charset="-120"/>
                </a:rPr>
                <a:t>Introduction</a:t>
              </a:r>
              <a:endParaRPr lang="en-US" altLang="zh-TW" sz="2400" dirty="0">
                <a:solidFill>
                  <a:srgbClr val="000000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8" name="Text Box 85"/>
            <p:cNvSpPr txBox="1">
              <a:spLocks noChangeArrowheads="1"/>
            </p:cNvSpPr>
            <p:nvPr/>
          </p:nvSpPr>
          <p:spPr bwMode="gray">
            <a:xfrm>
              <a:off x="1392" y="135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2400" b="1">
                  <a:solidFill>
                    <a:srgbClr val="FFFFFF"/>
                  </a:solidFill>
                  <a:ea typeface="新細明體" panose="02020500000000000000" pitchFamily="18" charset="-120"/>
                </a:rPr>
                <a:t>1</a:t>
              </a:r>
            </a:p>
          </p:txBody>
        </p:sp>
      </p:grpSp>
      <p:sp>
        <p:nvSpPr>
          <p:cNvPr id="38" name="內容版面配置區 2"/>
          <p:cNvSpPr>
            <a:spLocks noGrp="1"/>
          </p:cNvSpPr>
          <p:nvPr>
            <p:ph sz="quarter" idx="1"/>
          </p:nvPr>
        </p:nvSpPr>
        <p:spPr>
          <a:xfrm>
            <a:off x="1529256" y="1513284"/>
            <a:ext cx="614856" cy="434975"/>
          </a:xfrm>
        </p:spPr>
        <p:txBody>
          <a:bodyPr>
            <a:noAutofit/>
          </a:bodyPr>
          <a:lstStyle/>
          <a:p>
            <a:r>
              <a:rPr lang="en-US" altLang="zh-TW" sz="3600" dirty="0" smtClean="0">
                <a:latin typeface="新細明體"/>
                <a:ea typeface="新細明體"/>
              </a:rPr>
              <a:t> </a:t>
            </a:r>
            <a:endParaRPr lang="zh-TW" altLang="en-US" sz="3600" dirty="0">
              <a:latin typeface="新細明體"/>
              <a:ea typeface="新細明體"/>
            </a:endParaRPr>
          </a:p>
        </p:txBody>
      </p:sp>
      <p:grpSp>
        <p:nvGrpSpPr>
          <p:cNvPr id="39" name="Group 105"/>
          <p:cNvGrpSpPr>
            <a:grpSpLocks/>
          </p:cNvGrpSpPr>
          <p:nvPr/>
        </p:nvGrpSpPr>
        <p:grpSpPr bwMode="auto">
          <a:xfrm>
            <a:off x="1538877" y="2337929"/>
            <a:ext cx="5743919" cy="534989"/>
            <a:chOff x="1392" y="1358"/>
            <a:chExt cx="3284" cy="337"/>
          </a:xfrm>
        </p:grpSpPr>
        <p:sp>
          <p:nvSpPr>
            <p:cNvPr id="40" name="Line 83"/>
            <p:cNvSpPr>
              <a:spLocks noChangeShapeType="1"/>
            </p:cNvSpPr>
            <p:nvPr/>
          </p:nvSpPr>
          <p:spPr bwMode="auto">
            <a:xfrm>
              <a:off x="1652" y="1695"/>
              <a:ext cx="3024" cy="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" name="Text Box 84"/>
            <p:cNvSpPr txBox="1">
              <a:spLocks noChangeArrowheads="1"/>
            </p:cNvSpPr>
            <p:nvPr/>
          </p:nvSpPr>
          <p:spPr bwMode="auto">
            <a:xfrm>
              <a:off x="2359" y="1364"/>
              <a:ext cx="150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TW" sz="2400" dirty="0">
                  <a:solidFill>
                    <a:srgbClr val="000000"/>
                  </a:solidFill>
                </a:rPr>
                <a:t>Markov Semigroups</a:t>
              </a:r>
            </a:p>
          </p:txBody>
        </p:sp>
        <p:sp>
          <p:nvSpPr>
            <p:cNvPr id="42" name="Text Box 85"/>
            <p:cNvSpPr txBox="1">
              <a:spLocks noChangeArrowheads="1"/>
            </p:cNvSpPr>
            <p:nvPr/>
          </p:nvSpPr>
          <p:spPr bwMode="gray">
            <a:xfrm>
              <a:off x="1392" y="135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2400" b="1">
                  <a:solidFill>
                    <a:srgbClr val="FFFFFF"/>
                  </a:solidFill>
                  <a:ea typeface="新細明體" panose="02020500000000000000" pitchFamily="18" charset="-120"/>
                </a:rPr>
                <a:t>1</a:t>
              </a:r>
            </a:p>
          </p:txBody>
        </p:sp>
      </p:grpSp>
      <p:sp>
        <p:nvSpPr>
          <p:cNvPr id="43" name="內容版面配置區 2"/>
          <p:cNvSpPr txBox="1">
            <a:spLocks/>
          </p:cNvSpPr>
          <p:nvPr/>
        </p:nvSpPr>
        <p:spPr>
          <a:xfrm>
            <a:off x="1519325" y="2248814"/>
            <a:ext cx="614856" cy="43497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dirty="0" smtClean="0">
                <a:latin typeface="新細明體"/>
                <a:ea typeface="新細明體"/>
              </a:rPr>
              <a:t> </a:t>
            </a:r>
            <a:endParaRPr lang="zh-TW" altLang="en-US" sz="3600" dirty="0">
              <a:latin typeface="新細明體"/>
              <a:ea typeface="新細明體"/>
            </a:endParaRPr>
          </a:p>
        </p:txBody>
      </p:sp>
      <p:grpSp>
        <p:nvGrpSpPr>
          <p:cNvPr id="44" name="Group 105"/>
          <p:cNvGrpSpPr>
            <a:grpSpLocks/>
          </p:cNvGrpSpPr>
          <p:nvPr/>
        </p:nvGrpSpPr>
        <p:grpSpPr bwMode="auto">
          <a:xfrm>
            <a:off x="1525315" y="3055718"/>
            <a:ext cx="5743920" cy="550865"/>
            <a:chOff x="1392" y="1358"/>
            <a:chExt cx="3284" cy="347"/>
          </a:xfrm>
        </p:grpSpPr>
        <p:sp>
          <p:nvSpPr>
            <p:cNvPr id="45" name="Line 83"/>
            <p:cNvSpPr>
              <a:spLocks noChangeShapeType="1"/>
            </p:cNvSpPr>
            <p:nvPr/>
          </p:nvSpPr>
          <p:spPr bwMode="auto">
            <a:xfrm>
              <a:off x="1652" y="1705"/>
              <a:ext cx="3024" cy="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6" name="Text Box 84"/>
            <p:cNvSpPr txBox="1">
              <a:spLocks noChangeArrowheads="1"/>
            </p:cNvSpPr>
            <p:nvPr/>
          </p:nvSpPr>
          <p:spPr bwMode="auto">
            <a:xfrm>
              <a:off x="2409" y="1381"/>
              <a:ext cx="10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endParaRPr lang="en-US" altLang="zh-TW" sz="2400" dirty="0">
                <a:solidFill>
                  <a:srgbClr val="000000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47" name="Text Box 85"/>
            <p:cNvSpPr txBox="1">
              <a:spLocks noChangeArrowheads="1"/>
            </p:cNvSpPr>
            <p:nvPr/>
          </p:nvSpPr>
          <p:spPr bwMode="gray">
            <a:xfrm>
              <a:off x="1392" y="135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2400" b="1">
                  <a:solidFill>
                    <a:srgbClr val="FFFFFF"/>
                  </a:solidFill>
                  <a:ea typeface="新細明體" panose="02020500000000000000" pitchFamily="18" charset="-120"/>
                </a:rPr>
                <a:t>1</a:t>
              </a:r>
            </a:p>
          </p:txBody>
        </p:sp>
      </p:grpSp>
      <p:sp>
        <p:nvSpPr>
          <p:cNvPr id="48" name="內容版面配置區 2"/>
          <p:cNvSpPr txBox="1">
            <a:spLocks/>
          </p:cNvSpPr>
          <p:nvPr/>
        </p:nvSpPr>
        <p:spPr>
          <a:xfrm>
            <a:off x="1538877" y="2984344"/>
            <a:ext cx="614856" cy="43497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dirty="0" smtClean="0">
                <a:latin typeface="新細明體"/>
                <a:ea typeface="新細明體"/>
              </a:rPr>
              <a:t> </a:t>
            </a:r>
            <a:endParaRPr lang="zh-TW" altLang="en-US" sz="3600" dirty="0">
              <a:latin typeface="新細明體"/>
              <a:ea typeface="新細明體"/>
            </a:endParaRPr>
          </a:p>
        </p:txBody>
      </p:sp>
      <p:grpSp>
        <p:nvGrpSpPr>
          <p:cNvPr id="49" name="Group 105"/>
          <p:cNvGrpSpPr>
            <a:grpSpLocks/>
          </p:cNvGrpSpPr>
          <p:nvPr/>
        </p:nvGrpSpPr>
        <p:grpSpPr bwMode="auto">
          <a:xfrm>
            <a:off x="1525315" y="3056287"/>
            <a:ext cx="5743919" cy="1314451"/>
            <a:chOff x="1392" y="852"/>
            <a:chExt cx="3284" cy="828"/>
          </a:xfrm>
        </p:grpSpPr>
        <p:sp>
          <p:nvSpPr>
            <p:cNvPr id="50" name="Line 83"/>
            <p:cNvSpPr>
              <a:spLocks noChangeShapeType="1"/>
            </p:cNvSpPr>
            <p:nvPr/>
          </p:nvSpPr>
          <p:spPr bwMode="auto">
            <a:xfrm>
              <a:off x="1652" y="1680"/>
              <a:ext cx="3024" cy="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" name="Text Box 84"/>
            <p:cNvSpPr txBox="1">
              <a:spLocks noChangeArrowheads="1"/>
            </p:cNvSpPr>
            <p:nvPr/>
          </p:nvSpPr>
          <p:spPr bwMode="auto">
            <a:xfrm>
              <a:off x="2202" y="1331"/>
              <a:ext cx="194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TW" sz="2400" dirty="0" smtClean="0">
                  <a:solidFill>
                    <a:srgbClr val="000000"/>
                  </a:solidFill>
                  <a:ea typeface="新細明體" panose="02020500000000000000" pitchFamily="18" charset="-120"/>
                </a:rPr>
                <a:t>Case II: Statistical Mixture</a:t>
              </a:r>
              <a:endParaRPr lang="en-US" altLang="zh-TW" sz="2400" dirty="0">
                <a:solidFill>
                  <a:srgbClr val="000000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52" name="Text Box 85"/>
            <p:cNvSpPr txBox="1">
              <a:spLocks noChangeArrowheads="1"/>
            </p:cNvSpPr>
            <p:nvPr/>
          </p:nvSpPr>
          <p:spPr bwMode="gray">
            <a:xfrm>
              <a:off x="1392" y="135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2400" b="1">
                  <a:solidFill>
                    <a:srgbClr val="FFFFFF"/>
                  </a:solidFill>
                  <a:ea typeface="新細明體" panose="02020500000000000000" pitchFamily="18" charset="-120"/>
                </a:rPr>
                <a:t>1</a:t>
              </a:r>
            </a:p>
          </p:txBody>
        </p:sp>
        <p:sp>
          <p:nvSpPr>
            <p:cNvPr id="34" name="Text Box 84"/>
            <p:cNvSpPr txBox="1">
              <a:spLocks noChangeArrowheads="1"/>
            </p:cNvSpPr>
            <p:nvPr/>
          </p:nvSpPr>
          <p:spPr bwMode="auto">
            <a:xfrm>
              <a:off x="2231" y="852"/>
              <a:ext cx="191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TW" sz="2400" dirty="0" smtClean="0">
                  <a:solidFill>
                    <a:srgbClr val="000000"/>
                  </a:solidFill>
                  <a:ea typeface="新細明體" panose="02020500000000000000" pitchFamily="18" charset="-120"/>
                </a:rPr>
                <a:t>Case I: Parallel Evolution</a:t>
              </a:r>
              <a:endParaRPr lang="en-US" altLang="zh-TW" sz="2400" dirty="0">
                <a:solidFill>
                  <a:srgbClr val="000000"/>
                </a:solidFill>
                <a:ea typeface="新細明體" panose="02020500000000000000" pitchFamily="18" charset="-120"/>
              </a:endParaRPr>
            </a:p>
          </p:txBody>
        </p:sp>
      </p:grpSp>
      <p:sp>
        <p:nvSpPr>
          <p:cNvPr id="53" name="內容版面配置區 2"/>
          <p:cNvSpPr txBox="1">
            <a:spLocks/>
          </p:cNvSpPr>
          <p:nvPr/>
        </p:nvSpPr>
        <p:spPr>
          <a:xfrm>
            <a:off x="1538877" y="3719874"/>
            <a:ext cx="614856" cy="43497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dirty="0" smtClean="0">
                <a:latin typeface="新細明體"/>
                <a:ea typeface="新細明體"/>
              </a:rPr>
              <a:t> </a:t>
            </a:r>
            <a:endParaRPr lang="zh-TW" altLang="en-US" sz="3600" dirty="0">
              <a:latin typeface="新細明體"/>
              <a:ea typeface="新細明體"/>
            </a:endParaRPr>
          </a:p>
        </p:txBody>
      </p:sp>
      <p:grpSp>
        <p:nvGrpSpPr>
          <p:cNvPr id="54" name="Group 105"/>
          <p:cNvGrpSpPr>
            <a:grpSpLocks/>
          </p:cNvGrpSpPr>
          <p:nvPr/>
        </p:nvGrpSpPr>
        <p:grpSpPr bwMode="auto">
          <a:xfrm>
            <a:off x="1525315" y="4574855"/>
            <a:ext cx="5743919" cy="523875"/>
            <a:chOff x="1392" y="1350"/>
            <a:chExt cx="3284" cy="330"/>
          </a:xfrm>
        </p:grpSpPr>
        <p:sp>
          <p:nvSpPr>
            <p:cNvPr id="55" name="Line 83"/>
            <p:cNvSpPr>
              <a:spLocks noChangeShapeType="1"/>
            </p:cNvSpPr>
            <p:nvPr/>
          </p:nvSpPr>
          <p:spPr bwMode="auto">
            <a:xfrm>
              <a:off x="1652" y="1680"/>
              <a:ext cx="3024" cy="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6" name="Text Box 84"/>
            <p:cNvSpPr txBox="1">
              <a:spLocks noChangeArrowheads="1"/>
            </p:cNvSpPr>
            <p:nvPr/>
          </p:nvSpPr>
          <p:spPr bwMode="auto">
            <a:xfrm>
              <a:off x="2606" y="1350"/>
              <a:ext cx="105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TW" sz="2400" b="0" dirty="0" smtClean="0">
                  <a:solidFill>
                    <a:srgbClr val="000000"/>
                  </a:solidFill>
                  <a:ea typeface="新細明體" panose="02020500000000000000" pitchFamily="18" charset="-120"/>
                </a:rPr>
                <a:t>Comparisons</a:t>
              </a:r>
              <a:endParaRPr lang="en-US" altLang="zh-TW" sz="2400" dirty="0">
                <a:solidFill>
                  <a:srgbClr val="000000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57" name="Text Box 85"/>
            <p:cNvSpPr txBox="1">
              <a:spLocks noChangeArrowheads="1"/>
            </p:cNvSpPr>
            <p:nvPr/>
          </p:nvSpPr>
          <p:spPr bwMode="gray">
            <a:xfrm>
              <a:off x="1392" y="135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2400" b="1">
                  <a:solidFill>
                    <a:srgbClr val="FFFFFF"/>
                  </a:solidFill>
                  <a:ea typeface="新細明體" panose="02020500000000000000" pitchFamily="18" charset="-120"/>
                </a:rPr>
                <a:t>1</a:t>
              </a:r>
            </a:p>
          </p:txBody>
        </p:sp>
      </p:grpSp>
      <p:sp>
        <p:nvSpPr>
          <p:cNvPr id="58" name="內容版面配置區 2"/>
          <p:cNvSpPr txBox="1">
            <a:spLocks/>
          </p:cNvSpPr>
          <p:nvPr/>
        </p:nvSpPr>
        <p:spPr>
          <a:xfrm>
            <a:off x="1560477" y="4455404"/>
            <a:ext cx="614856" cy="43497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dirty="0" smtClean="0">
                <a:latin typeface="新細明體"/>
                <a:ea typeface="新細明體"/>
              </a:rPr>
              <a:t> </a:t>
            </a:r>
            <a:endParaRPr lang="zh-TW" altLang="en-US" sz="3600" dirty="0">
              <a:latin typeface="新細明體"/>
              <a:ea typeface="新細明體"/>
            </a:endParaRPr>
          </a:p>
        </p:txBody>
      </p:sp>
      <p:grpSp>
        <p:nvGrpSpPr>
          <p:cNvPr id="59" name="Group 105"/>
          <p:cNvGrpSpPr>
            <a:grpSpLocks/>
          </p:cNvGrpSpPr>
          <p:nvPr/>
        </p:nvGrpSpPr>
        <p:grpSpPr bwMode="auto">
          <a:xfrm>
            <a:off x="1525315" y="5314888"/>
            <a:ext cx="5743919" cy="511175"/>
            <a:chOff x="1392" y="1358"/>
            <a:chExt cx="3284" cy="322"/>
          </a:xfrm>
        </p:grpSpPr>
        <p:sp>
          <p:nvSpPr>
            <p:cNvPr id="60" name="Line 83"/>
            <p:cNvSpPr>
              <a:spLocks noChangeShapeType="1"/>
            </p:cNvSpPr>
            <p:nvPr/>
          </p:nvSpPr>
          <p:spPr bwMode="auto">
            <a:xfrm>
              <a:off x="1652" y="1680"/>
              <a:ext cx="3024" cy="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" name="Text Box 84"/>
            <p:cNvSpPr txBox="1">
              <a:spLocks noChangeArrowheads="1"/>
            </p:cNvSpPr>
            <p:nvPr/>
          </p:nvSpPr>
          <p:spPr bwMode="auto">
            <a:xfrm>
              <a:off x="2653" y="1358"/>
              <a:ext cx="93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TW" sz="2400" b="0" dirty="0" smtClean="0">
                  <a:solidFill>
                    <a:srgbClr val="000000"/>
                  </a:solidFill>
                  <a:ea typeface="新細明體" panose="02020500000000000000" pitchFamily="18" charset="-120"/>
                </a:rPr>
                <a:t>Discussions</a:t>
              </a:r>
              <a:endParaRPr lang="en-US" altLang="zh-TW" sz="2400" dirty="0">
                <a:solidFill>
                  <a:srgbClr val="000000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62" name="Text Box 85"/>
            <p:cNvSpPr txBox="1">
              <a:spLocks noChangeArrowheads="1"/>
            </p:cNvSpPr>
            <p:nvPr/>
          </p:nvSpPr>
          <p:spPr bwMode="gray">
            <a:xfrm>
              <a:off x="1392" y="135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2400" b="1">
                  <a:solidFill>
                    <a:srgbClr val="FFFFFF"/>
                  </a:solidFill>
                  <a:ea typeface="新細明體" panose="02020500000000000000" pitchFamily="18" charset="-120"/>
                </a:rPr>
                <a:t>1</a:t>
              </a:r>
            </a:p>
          </p:txBody>
        </p:sp>
      </p:grpSp>
      <p:sp>
        <p:nvSpPr>
          <p:cNvPr id="63" name="內容版面配置區 2"/>
          <p:cNvSpPr txBox="1">
            <a:spLocks/>
          </p:cNvSpPr>
          <p:nvPr/>
        </p:nvSpPr>
        <p:spPr>
          <a:xfrm>
            <a:off x="1560477" y="5190935"/>
            <a:ext cx="614856" cy="43497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dirty="0" smtClean="0">
                <a:latin typeface="新細明體"/>
                <a:ea typeface="新細明體"/>
              </a:rPr>
              <a:t> </a:t>
            </a:r>
            <a:endParaRPr lang="zh-TW" altLang="en-US" sz="3600" dirty="0">
              <a:latin typeface="新細明體"/>
              <a:ea typeface="新細明體"/>
            </a:endParaRPr>
          </a:p>
        </p:txBody>
      </p:sp>
      <p:sp>
        <p:nvSpPr>
          <p:cNvPr id="65" name="投影片編號版面配置區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2250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Jumping Process on </a:t>
            </a:r>
            <a:r>
              <a:rPr lang="en-US" altLang="zh-TW" dirty="0" err="1" smtClean="0"/>
              <a:t>Hypercubes</a:t>
            </a:r>
            <a:r>
              <a:rPr lang="zh-TW" altLang="en-US" dirty="0" smtClean="0"/>
              <a:t> </a:t>
            </a:r>
            <a:r>
              <a:rPr lang="en-US" altLang="zh-TW" dirty="0" smtClean="0"/>
              <a:t>(1/2)</a:t>
            </a:r>
            <a:endParaRPr lang="zh-TW" altLang="en-US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20</a:t>
            </a:fld>
            <a:endParaRPr kumimoji="0" lang="en-US" dirty="0"/>
          </a:p>
        </p:txBody>
      </p:sp>
      <p:pic>
        <p:nvPicPr>
          <p:cNvPr id="4" name="圖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82" y="2818456"/>
            <a:ext cx="1310708" cy="252997"/>
          </a:xfrm>
          <a:prstGeom prst="rect">
            <a:avLst/>
          </a:prstGeom>
        </p:spPr>
      </p:pic>
      <p:sp>
        <p:nvSpPr>
          <p:cNvPr id="22" name="內容版面配置區 2 2 1 1 2 1 1 1"/>
          <p:cNvSpPr txBox="1">
            <a:spLocks/>
          </p:cNvSpPr>
          <p:nvPr/>
        </p:nvSpPr>
        <p:spPr bwMode="auto">
          <a:xfrm>
            <a:off x="452109" y="2661062"/>
            <a:ext cx="666328" cy="68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新細明體"/>
                <a:ea typeface="新細明體"/>
              </a:rPr>
              <a:t> </a:t>
            </a:r>
            <a:endParaRPr lang="zh-TW" altLang="en-US" dirty="0">
              <a:latin typeface="新細明體"/>
              <a:ea typeface="新細明體"/>
            </a:endParaRPr>
          </a:p>
        </p:txBody>
      </p:sp>
      <p:pic>
        <p:nvPicPr>
          <p:cNvPr id="14" name="圖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725" y="1287179"/>
            <a:ext cx="3083210" cy="611155"/>
          </a:xfrm>
          <a:prstGeom prst="rect">
            <a:avLst/>
          </a:prstGeom>
        </p:spPr>
      </p:pic>
      <p:sp>
        <p:nvSpPr>
          <p:cNvPr id="15" name="內容版面配置區 2 2 1 1 2 1 1 2"/>
          <p:cNvSpPr txBox="1">
            <a:spLocks/>
          </p:cNvSpPr>
          <p:nvPr/>
        </p:nvSpPr>
        <p:spPr bwMode="auto">
          <a:xfrm>
            <a:off x="452109" y="1279175"/>
            <a:ext cx="666328" cy="68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新細明體"/>
                <a:ea typeface="新細明體"/>
              </a:rPr>
              <a:t> </a:t>
            </a:r>
            <a:endParaRPr lang="zh-TW" altLang="en-US" dirty="0">
              <a:latin typeface="新細明體"/>
              <a:ea typeface="新細明體"/>
            </a:endParaRPr>
          </a:p>
        </p:txBody>
      </p:sp>
      <p:pic>
        <p:nvPicPr>
          <p:cNvPr id="16" name="圖片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387" y="2805406"/>
            <a:ext cx="5039268" cy="267875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82" y="1461802"/>
            <a:ext cx="2098658" cy="182889"/>
          </a:xfrm>
          <a:prstGeom prst="rect">
            <a:avLst/>
          </a:prstGeom>
        </p:spPr>
      </p:pic>
      <p:grpSp>
        <p:nvGrpSpPr>
          <p:cNvPr id="41" name="群組 40"/>
          <p:cNvGrpSpPr/>
          <p:nvPr/>
        </p:nvGrpSpPr>
        <p:grpSpPr>
          <a:xfrm>
            <a:off x="2656387" y="3594505"/>
            <a:ext cx="3055130" cy="742092"/>
            <a:chOff x="2656387" y="3165038"/>
            <a:chExt cx="3055130" cy="742092"/>
          </a:xfrm>
        </p:grpSpPr>
        <p:sp>
          <p:nvSpPr>
            <p:cNvPr id="23" name="橢圓 22"/>
            <p:cNvSpPr/>
            <p:nvPr/>
          </p:nvSpPr>
          <p:spPr>
            <a:xfrm>
              <a:off x="2656387" y="3289641"/>
              <a:ext cx="457200" cy="4572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橢圓 24"/>
            <p:cNvSpPr/>
            <p:nvPr/>
          </p:nvSpPr>
          <p:spPr>
            <a:xfrm>
              <a:off x="5254317" y="3300491"/>
              <a:ext cx="457200" cy="4572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7" name="圖片 2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2" y="3430977"/>
              <a:ext cx="108210" cy="173745"/>
            </a:xfrm>
            <a:prstGeom prst="rect">
              <a:avLst/>
            </a:prstGeom>
          </p:spPr>
        </p:pic>
        <p:pic>
          <p:nvPicPr>
            <p:cNvPr id="28" name="圖片 2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1004" y="3437073"/>
              <a:ext cx="83825" cy="167649"/>
            </a:xfrm>
            <a:prstGeom prst="rect">
              <a:avLst/>
            </a:prstGeom>
          </p:spPr>
        </p:pic>
        <p:cxnSp>
          <p:nvCxnSpPr>
            <p:cNvPr id="32" name="弧形接點 31"/>
            <p:cNvCxnSpPr>
              <a:stCxn id="23" idx="0"/>
              <a:endCxn id="25" idx="0"/>
            </p:cNvCxnSpPr>
            <p:nvPr/>
          </p:nvCxnSpPr>
          <p:spPr>
            <a:xfrm rot="16200000" flipH="1">
              <a:off x="4178527" y="1996101"/>
              <a:ext cx="10850" cy="2597930"/>
            </a:xfrm>
            <a:prstGeom prst="curvedConnector3">
              <a:avLst>
                <a:gd name="adj1" fmla="val -2106912"/>
              </a:avLst>
            </a:prstGeom>
            <a:ln>
              <a:solidFill>
                <a:srgbClr val="00206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弧形接點 32"/>
            <p:cNvCxnSpPr>
              <a:stCxn id="25" idx="4"/>
              <a:endCxn id="23" idx="4"/>
            </p:cNvCxnSpPr>
            <p:nvPr/>
          </p:nvCxnSpPr>
          <p:spPr>
            <a:xfrm rot="5400000" flipH="1">
              <a:off x="4178527" y="2453301"/>
              <a:ext cx="10850" cy="2597930"/>
            </a:xfrm>
            <a:prstGeom prst="curvedConnector3">
              <a:avLst>
                <a:gd name="adj1" fmla="val -2106912"/>
              </a:avLst>
            </a:prstGeom>
            <a:ln>
              <a:solidFill>
                <a:srgbClr val="00206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圖片 3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8668" y="3165038"/>
              <a:ext cx="106076" cy="128023"/>
            </a:xfrm>
            <a:prstGeom prst="rect">
              <a:avLst/>
            </a:prstGeom>
          </p:spPr>
        </p:pic>
        <p:pic>
          <p:nvPicPr>
            <p:cNvPr id="40" name="圖片 39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8752" y="3758938"/>
              <a:ext cx="430400" cy="148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550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Jumping Process on </a:t>
            </a:r>
            <a:r>
              <a:rPr lang="en-US" altLang="zh-TW" dirty="0" err="1" smtClean="0"/>
              <a:t>Hypercubes</a:t>
            </a:r>
            <a:r>
              <a:rPr lang="zh-TW" altLang="en-US" dirty="0" smtClean="0"/>
              <a:t> </a:t>
            </a:r>
            <a:r>
              <a:rPr lang="en-US" altLang="zh-TW" dirty="0" smtClean="0"/>
              <a:t>(2/2)</a:t>
            </a:r>
            <a:endParaRPr lang="zh-TW" altLang="en-US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21</a:t>
            </a:fld>
            <a:endParaRPr kumimoji="0" lang="en-US" dirty="0"/>
          </a:p>
        </p:txBody>
      </p:sp>
      <p:pic>
        <p:nvPicPr>
          <p:cNvPr id="42" name="圖片 4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92" y="1540793"/>
            <a:ext cx="1187257" cy="216418"/>
          </a:xfrm>
          <a:prstGeom prst="rect">
            <a:avLst/>
          </a:prstGeom>
        </p:spPr>
      </p:pic>
      <p:sp>
        <p:nvSpPr>
          <p:cNvPr id="31" name="內容版面配置區 2 2 1 1 2 1 2 1"/>
          <p:cNvSpPr txBox="1">
            <a:spLocks/>
          </p:cNvSpPr>
          <p:nvPr/>
        </p:nvSpPr>
        <p:spPr bwMode="auto">
          <a:xfrm>
            <a:off x="447018" y="1373833"/>
            <a:ext cx="666328" cy="68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新細明體"/>
                <a:ea typeface="新細明體"/>
              </a:rPr>
              <a:t> </a:t>
            </a:r>
            <a:endParaRPr lang="zh-TW" altLang="en-US" dirty="0">
              <a:latin typeface="新細明體"/>
              <a:ea typeface="新細明體"/>
            </a:endParaRPr>
          </a:p>
        </p:txBody>
      </p:sp>
      <p:pic>
        <p:nvPicPr>
          <p:cNvPr id="47" name="圖片 4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719" y="1512597"/>
            <a:ext cx="2728102" cy="272810"/>
          </a:xfrm>
          <a:prstGeom prst="rect">
            <a:avLst/>
          </a:prstGeom>
        </p:spPr>
      </p:pic>
      <p:pic>
        <p:nvPicPr>
          <p:cNvPr id="49" name="圖片 4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590" y="1989675"/>
            <a:ext cx="2644278" cy="26519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92" y="2632084"/>
            <a:ext cx="533428" cy="178315"/>
          </a:xfrm>
          <a:prstGeom prst="rect">
            <a:avLst/>
          </a:prstGeom>
        </p:spPr>
      </p:pic>
      <p:sp>
        <p:nvSpPr>
          <p:cNvPr id="51" name="內容版面配置區 2 2 1 1 2 1 2 2"/>
          <p:cNvSpPr txBox="1">
            <a:spLocks/>
          </p:cNvSpPr>
          <p:nvPr/>
        </p:nvSpPr>
        <p:spPr bwMode="auto">
          <a:xfrm>
            <a:off x="447018" y="2465121"/>
            <a:ext cx="666328" cy="68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新細明體"/>
                <a:ea typeface="新細明體"/>
              </a:rPr>
              <a:t> </a:t>
            </a:r>
            <a:endParaRPr lang="zh-TW" altLang="en-US" dirty="0">
              <a:latin typeface="新細明體"/>
              <a:ea typeface="新細明體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1099787" y="6125517"/>
            <a:ext cx="7587013" cy="46166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H.-C. Cheng, M.-H. Hsieh, </a:t>
            </a:r>
            <a:r>
              <a:rPr lang="en-US" altLang="zh-TW" sz="12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altLang="zh-TW" sz="1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1506.06801 [quant-</a:t>
            </a:r>
            <a:r>
              <a:rPr lang="en-US" altLang="zh-TW" sz="12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altLang="zh-TW" sz="1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r>
              <a:rPr lang="en-US" altLang="zh-TW" sz="1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Chen, J. </a:t>
            </a:r>
            <a:r>
              <a:rPr lang="en-US" altLang="zh-TW" sz="1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Tropp</a:t>
            </a:r>
            <a:r>
              <a:rPr lang="en-US" altLang="zh-TW" sz="1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“Subadditivity of matrix entropy and concentration of random matrices,” </a:t>
            </a:r>
            <a:r>
              <a:rPr lang="en-US" altLang="zh-TW" sz="12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Electron. J. </a:t>
            </a:r>
            <a:r>
              <a:rPr lang="en-US" altLang="zh-TW" sz="12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</a:t>
            </a:r>
            <a:r>
              <a:rPr lang="en-US" altLang="zh-TW" sz="12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TW" sz="1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(2014</a:t>
            </a:r>
            <a:r>
              <a:rPr lang="en-US" altLang="zh-TW" sz="1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TW" sz="1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內容版面配置區 2 2 2 2 1 1 1"/>
          <p:cNvSpPr txBox="1">
            <a:spLocks/>
          </p:cNvSpPr>
          <p:nvPr/>
        </p:nvSpPr>
        <p:spPr bwMode="auto">
          <a:xfrm>
            <a:off x="447018" y="3017811"/>
            <a:ext cx="588636" cy="50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dirty="0">
                <a:latin typeface="新細明體"/>
                <a:ea typeface="新細明體"/>
              </a:rPr>
              <a:t> </a:t>
            </a:r>
            <a:endParaRPr lang="en-US" altLang="zh-TW" dirty="0">
              <a:latin typeface="新細明體"/>
              <a:ea typeface="新細明體"/>
            </a:endParaRPr>
          </a:p>
        </p:txBody>
      </p:sp>
      <p:pic>
        <p:nvPicPr>
          <p:cNvPr id="4" name="圖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87" y="3129737"/>
            <a:ext cx="3880305" cy="27585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69" y="4835237"/>
            <a:ext cx="3060351" cy="27585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356" y="3587776"/>
            <a:ext cx="5055372" cy="60505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160" y="4265854"/>
            <a:ext cx="4573763" cy="321578"/>
          </a:xfrm>
          <a:prstGeom prst="rect">
            <a:avLst/>
          </a:prstGeom>
        </p:spPr>
      </p:pic>
      <p:sp>
        <p:nvSpPr>
          <p:cNvPr id="38" name="內容版面配置區 2 2 2 2 1 1 2"/>
          <p:cNvSpPr txBox="1">
            <a:spLocks/>
          </p:cNvSpPr>
          <p:nvPr/>
        </p:nvSpPr>
        <p:spPr bwMode="auto">
          <a:xfrm>
            <a:off x="457200" y="4700177"/>
            <a:ext cx="588636" cy="50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dirty="0">
                <a:latin typeface="新細明體"/>
                <a:ea typeface="新細明體"/>
              </a:rPr>
              <a:t> </a:t>
            </a:r>
            <a:endParaRPr lang="en-US" altLang="zh-TW" dirty="0">
              <a:latin typeface="新細明體"/>
              <a:ea typeface="新細明體"/>
            </a:endParaRPr>
          </a:p>
        </p:txBody>
      </p:sp>
      <p:pic>
        <p:nvPicPr>
          <p:cNvPr id="17" name="圖片 1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939" y="5165290"/>
            <a:ext cx="3304206" cy="45417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390" y="5645403"/>
            <a:ext cx="3601401" cy="4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7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26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Statistical Mixing of a Quantum Graph</a:t>
            </a:r>
            <a:endParaRPr lang="zh-TW" altLang="en-US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22</a:t>
            </a:fld>
            <a:endParaRPr kumimoji="0" 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10" y="2734034"/>
            <a:ext cx="9060180" cy="3705488"/>
          </a:xfrm>
          <a:prstGeom prst="rect">
            <a:avLst/>
          </a:prstGeom>
        </p:spPr>
      </p:pic>
      <p:sp>
        <p:nvSpPr>
          <p:cNvPr id="71" name="內容版面配置區 2 2 1 1 2 1 1 2 1"/>
          <p:cNvSpPr txBox="1">
            <a:spLocks/>
          </p:cNvSpPr>
          <p:nvPr/>
        </p:nvSpPr>
        <p:spPr bwMode="auto">
          <a:xfrm>
            <a:off x="452109" y="1279175"/>
            <a:ext cx="666328" cy="68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新細明體"/>
                <a:ea typeface="新細明體"/>
              </a:rPr>
              <a:t> </a:t>
            </a:r>
            <a:endParaRPr lang="zh-TW" altLang="en-US" dirty="0">
              <a:latin typeface="新細明體"/>
              <a:ea typeface="新細明體"/>
            </a:endParaRPr>
          </a:p>
        </p:txBody>
      </p:sp>
      <p:pic>
        <p:nvPicPr>
          <p:cNvPr id="4" name="圖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73" y="1438020"/>
            <a:ext cx="2731148" cy="230136"/>
          </a:xfrm>
          <a:prstGeom prst="rect">
            <a:avLst/>
          </a:prstGeom>
        </p:spPr>
      </p:pic>
      <p:sp>
        <p:nvSpPr>
          <p:cNvPr id="73" name="內容版面配置區 2 2 1 1 2 1 1 2 2"/>
          <p:cNvSpPr txBox="1">
            <a:spLocks/>
          </p:cNvSpPr>
          <p:nvPr/>
        </p:nvSpPr>
        <p:spPr bwMode="auto">
          <a:xfrm>
            <a:off x="452109" y="1860330"/>
            <a:ext cx="666328" cy="68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新細明體"/>
                <a:ea typeface="新細明體"/>
              </a:rPr>
              <a:t> </a:t>
            </a:r>
            <a:endParaRPr lang="zh-TW" altLang="en-US" dirty="0">
              <a:latin typeface="新細明體"/>
              <a:ea typeface="新細明體"/>
            </a:endParaRPr>
          </a:p>
        </p:txBody>
      </p:sp>
      <p:pic>
        <p:nvPicPr>
          <p:cNvPr id="6" name="圖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74" y="2019175"/>
            <a:ext cx="1391483" cy="22404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740" y="1954664"/>
            <a:ext cx="2975001" cy="71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7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5"/>
          <p:cNvGrpSpPr>
            <a:grpSpLocks/>
          </p:cNvGrpSpPr>
          <p:nvPr/>
        </p:nvGrpSpPr>
        <p:grpSpPr bwMode="auto">
          <a:xfrm>
            <a:off x="1525315" y="1615036"/>
            <a:ext cx="5743919" cy="515938"/>
            <a:chOff x="1392" y="1355"/>
            <a:chExt cx="3284" cy="325"/>
          </a:xfrm>
        </p:grpSpPr>
        <p:sp>
          <p:nvSpPr>
            <p:cNvPr id="6" name="Line 83"/>
            <p:cNvSpPr>
              <a:spLocks noChangeShapeType="1"/>
            </p:cNvSpPr>
            <p:nvPr/>
          </p:nvSpPr>
          <p:spPr bwMode="auto">
            <a:xfrm>
              <a:off x="1652" y="1680"/>
              <a:ext cx="3024" cy="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Text Box 84"/>
            <p:cNvSpPr txBox="1">
              <a:spLocks noChangeArrowheads="1"/>
            </p:cNvSpPr>
            <p:nvPr/>
          </p:nvSpPr>
          <p:spPr bwMode="auto">
            <a:xfrm>
              <a:off x="2623" y="1355"/>
              <a:ext cx="99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TW" sz="2400" dirty="0" smtClean="0">
                  <a:solidFill>
                    <a:schemeClr val="bg1">
                      <a:lumMod val="75000"/>
                    </a:schemeClr>
                  </a:solidFill>
                  <a:ea typeface="新細明體" panose="02020500000000000000" pitchFamily="18" charset="-120"/>
                </a:rPr>
                <a:t>Introduction</a:t>
              </a:r>
              <a:endParaRPr lang="en-US" altLang="zh-TW" sz="2400" dirty="0">
                <a:solidFill>
                  <a:schemeClr val="bg1">
                    <a:lumMod val="75000"/>
                  </a:schemeClr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8" name="Text Box 85"/>
            <p:cNvSpPr txBox="1">
              <a:spLocks noChangeArrowheads="1"/>
            </p:cNvSpPr>
            <p:nvPr/>
          </p:nvSpPr>
          <p:spPr bwMode="gray">
            <a:xfrm>
              <a:off x="1392" y="135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2400" b="1">
                  <a:solidFill>
                    <a:srgbClr val="FFFFFF"/>
                  </a:solidFill>
                  <a:ea typeface="新細明體" panose="02020500000000000000" pitchFamily="18" charset="-120"/>
                </a:rPr>
                <a:t>1</a:t>
              </a:r>
            </a:p>
          </p:txBody>
        </p:sp>
      </p:grpSp>
      <p:sp>
        <p:nvSpPr>
          <p:cNvPr id="38" name="內容版面配置區 2"/>
          <p:cNvSpPr>
            <a:spLocks noGrp="1"/>
          </p:cNvSpPr>
          <p:nvPr>
            <p:ph sz="quarter" idx="1"/>
          </p:nvPr>
        </p:nvSpPr>
        <p:spPr>
          <a:xfrm>
            <a:off x="1529256" y="1513284"/>
            <a:ext cx="614856" cy="434975"/>
          </a:xfrm>
        </p:spPr>
        <p:txBody>
          <a:bodyPr>
            <a:noAutofit/>
          </a:bodyPr>
          <a:lstStyle/>
          <a:p>
            <a:r>
              <a:rPr lang="en-US" altLang="zh-TW" sz="3600" dirty="0" smtClean="0">
                <a:latin typeface="新細明體"/>
                <a:ea typeface="新細明體"/>
              </a:rPr>
              <a:t> </a:t>
            </a:r>
            <a:endParaRPr lang="zh-TW" altLang="en-US" sz="3600" dirty="0">
              <a:latin typeface="新細明體"/>
              <a:ea typeface="新細明體"/>
            </a:endParaRPr>
          </a:p>
        </p:txBody>
      </p:sp>
      <p:grpSp>
        <p:nvGrpSpPr>
          <p:cNvPr id="39" name="Group 105"/>
          <p:cNvGrpSpPr>
            <a:grpSpLocks/>
          </p:cNvGrpSpPr>
          <p:nvPr/>
        </p:nvGrpSpPr>
        <p:grpSpPr bwMode="auto">
          <a:xfrm>
            <a:off x="1538877" y="2337929"/>
            <a:ext cx="5743919" cy="534989"/>
            <a:chOff x="1392" y="1358"/>
            <a:chExt cx="3284" cy="337"/>
          </a:xfrm>
        </p:grpSpPr>
        <p:sp>
          <p:nvSpPr>
            <p:cNvPr id="40" name="Line 83"/>
            <p:cNvSpPr>
              <a:spLocks noChangeShapeType="1"/>
            </p:cNvSpPr>
            <p:nvPr/>
          </p:nvSpPr>
          <p:spPr bwMode="auto">
            <a:xfrm>
              <a:off x="1652" y="1695"/>
              <a:ext cx="3024" cy="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" name="Text Box 84"/>
            <p:cNvSpPr txBox="1">
              <a:spLocks noChangeArrowheads="1"/>
            </p:cNvSpPr>
            <p:nvPr/>
          </p:nvSpPr>
          <p:spPr bwMode="auto">
            <a:xfrm>
              <a:off x="2359" y="1364"/>
              <a:ext cx="150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TW" sz="2400" dirty="0">
                  <a:solidFill>
                    <a:schemeClr val="bg1">
                      <a:lumMod val="75000"/>
                    </a:schemeClr>
                  </a:solidFill>
                </a:rPr>
                <a:t>Markov Semigroups</a:t>
              </a:r>
            </a:p>
          </p:txBody>
        </p:sp>
        <p:sp>
          <p:nvSpPr>
            <p:cNvPr id="42" name="Text Box 85"/>
            <p:cNvSpPr txBox="1">
              <a:spLocks noChangeArrowheads="1"/>
            </p:cNvSpPr>
            <p:nvPr/>
          </p:nvSpPr>
          <p:spPr bwMode="gray">
            <a:xfrm>
              <a:off x="1392" y="135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2400" b="1">
                  <a:solidFill>
                    <a:srgbClr val="FFFFFF"/>
                  </a:solidFill>
                  <a:ea typeface="新細明體" panose="02020500000000000000" pitchFamily="18" charset="-120"/>
                </a:rPr>
                <a:t>1</a:t>
              </a:r>
            </a:p>
          </p:txBody>
        </p:sp>
      </p:grpSp>
      <p:sp>
        <p:nvSpPr>
          <p:cNvPr id="43" name="內容版面配置區 2"/>
          <p:cNvSpPr txBox="1">
            <a:spLocks/>
          </p:cNvSpPr>
          <p:nvPr/>
        </p:nvSpPr>
        <p:spPr>
          <a:xfrm>
            <a:off x="1519325" y="2248814"/>
            <a:ext cx="614856" cy="43497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dirty="0" smtClean="0">
                <a:latin typeface="新細明體"/>
                <a:ea typeface="新細明體"/>
              </a:rPr>
              <a:t> </a:t>
            </a:r>
            <a:endParaRPr lang="zh-TW" altLang="en-US" sz="3600" dirty="0">
              <a:latin typeface="新細明體"/>
              <a:ea typeface="新細明體"/>
            </a:endParaRPr>
          </a:p>
        </p:txBody>
      </p:sp>
      <p:grpSp>
        <p:nvGrpSpPr>
          <p:cNvPr id="44" name="Group 105"/>
          <p:cNvGrpSpPr>
            <a:grpSpLocks/>
          </p:cNvGrpSpPr>
          <p:nvPr/>
        </p:nvGrpSpPr>
        <p:grpSpPr bwMode="auto">
          <a:xfrm>
            <a:off x="1525315" y="3055718"/>
            <a:ext cx="5743920" cy="550865"/>
            <a:chOff x="1392" y="1358"/>
            <a:chExt cx="3284" cy="347"/>
          </a:xfrm>
        </p:grpSpPr>
        <p:sp>
          <p:nvSpPr>
            <p:cNvPr id="45" name="Line 83"/>
            <p:cNvSpPr>
              <a:spLocks noChangeShapeType="1"/>
            </p:cNvSpPr>
            <p:nvPr/>
          </p:nvSpPr>
          <p:spPr bwMode="auto">
            <a:xfrm>
              <a:off x="1652" y="1705"/>
              <a:ext cx="3024" cy="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6" name="Text Box 84"/>
            <p:cNvSpPr txBox="1">
              <a:spLocks noChangeArrowheads="1"/>
            </p:cNvSpPr>
            <p:nvPr/>
          </p:nvSpPr>
          <p:spPr bwMode="auto">
            <a:xfrm>
              <a:off x="2409" y="1381"/>
              <a:ext cx="10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endParaRPr lang="en-US" altLang="zh-TW" sz="2400" dirty="0">
                <a:solidFill>
                  <a:srgbClr val="000000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47" name="Text Box 85"/>
            <p:cNvSpPr txBox="1">
              <a:spLocks noChangeArrowheads="1"/>
            </p:cNvSpPr>
            <p:nvPr/>
          </p:nvSpPr>
          <p:spPr bwMode="gray">
            <a:xfrm>
              <a:off x="1392" y="135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2400" b="1">
                  <a:solidFill>
                    <a:srgbClr val="FFFFFF"/>
                  </a:solidFill>
                  <a:ea typeface="新細明體" panose="02020500000000000000" pitchFamily="18" charset="-120"/>
                </a:rPr>
                <a:t>1</a:t>
              </a:r>
            </a:p>
          </p:txBody>
        </p:sp>
      </p:grpSp>
      <p:sp>
        <p:nvSpPr>
          <p:cNvPr id="48" name="內容版面配置區 2"/>
          <p:cNvSpPr txBox="1">
            <a:spLocks/>
          </p:cNvSpPr>
          <p:nvPr/>
        </p:nvSpPr>
        <p:spPr>
          <a:xfrm>
            <a:off x="1538877" y="2984344"/>
            <a:ext cx="614856" cy="43497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dirty="0" smtClean="0">
                <a:latin typeface="新細明體"/>
                <a:ea typeface="新細明體"/>
              </a:rPr>
              <a:t> </a:t>
            </a:r>
            <a:endParaRPr lang="zh-TW" altLang="en-US" sz="3600" dirty="0">
              <a:latin typeface="新細明體"/>
              <a:ea typeface="新細明體"/>
            </a:endParaRPr>
          </a:p>
        </p:txBody>
      </p:sp>
      <p:grpSp>
        <p:nvGrpSpPr>
          <p:cNvPr id="49" name="Group 105"/>
          <p:cNvGrpSpPr>
            <a:grpSpLocks/>
          </p:cNvGrpSpPr>
          <p:nvPr/>
        </p:nvGrpSpPr>
        <p:grpSpPr bwMode="auto">
          <a:xfrm>
            <a:off x="1525315" y="3056287"/>
            <a:ext cx="5743919" cy="1314451"/>
            <a:chOff x="1392" y="852"/>
            <a:chExt cx="3284" cy="828"/>
          </a:xfrm>
        </p:grpSpPr>
        <p:sp>
          <p:nvSpPr>
            <p:cNvPr id="50" name="Line 83"/>
            <p:cNvSpPr>
              <a:spLocks noChangeShapeType="1"/>
            </p:cNvSpPr>
            <p:nvPr/>
          </p:nvSpPr>
          <p:spPr bwMode="auto">
            <a:xfrm>
              <a:off x="1652" y="1680"/>
              <a:ext cx="3024" cy="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" name="Text Box 84"/>
            <p:cNvSpPr txBox="1">
              <a:spLocks noChangeArrowheads="1"/>
            </p:cNvSpPr>
            <p:nvPr/>
          </p:nvSpPr>
          <p:spPr bwMode="auto">
            <a:xfrm>
              <a:off x="2224" y="1331"/>
              <a:ext cx="194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TW" sz="2400" dirty="0" smtClean="0">
                  <a:solidFill>
                    <a:schemeClr val="bg1">
                      <a:lumMod val="75000"/>
                    </a:schemeClr>
                  </a:solidFill>
                  <a:ea typeface="新細明體" panose="02020500000000000000" pitchFamily="18" charset="-120"/>
                </a:rPr>
                <a:t>Case II: Statistical Mixture</a:t>
              </a:r>
              <a:endParaRPr lang="en-US" altLang="zh-TW" sz="2400" dirty="0">
                <a:solidFill>
                  <a:schemeClr val="bg1">
                    <a:lumMod val="75000"/>
                  </a:schemeClr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52" name="Text Box 85"/>
            <p:cNvSpPr txBox="1">
              <a:spLocks noChangeArrowheads="1"/>
            </p:cNvSpPr>
            <p:nvPr/>
          </p:nvSpPr>
          <p:spPr bwMode="gray">
            <a:xfrm>
              <a:off x="1392" y="135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2400" b="1">
                  <a:solidFill>
                    <a:srgbClr val="FFFFFF"/>
                  </a:solidFill>
                  <a:ea typeface="新細明體" panose="02020500000000000000" pitchFamily="18" charset="-120"/>
                </a:rPr>
                <a:t>1</a:t>
              </a:r>
            </a:p>
          </p:txBody>
        </p:sp>
        <p:sp>
          <p:nvSpPr>
            <p:cNvPr id="34" name="Text Box 84"/>
            <p:cNvSpPr txBox="1">
              <a:spLocks noChangeArrowheads="1"/>
            </p:cNvSpPr>
            <p:nvPr/>
          </p:nvSpPr>
          <p:spPr bwMode="auto">
            <a:xfrm>
              <a:off x="2231" y="852"/>
              <a:ext cx="191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TW" sz="2400" dirty="0" smtClean="0">
                  <a:solidFill>
                    <a:schemeClr val="bg1">
                      <a:lumMod val="75000"/>
                    </a:schemeClr>
                  </a:solidFill>
                  <a:ea typeface="新細明體" panose="02020500000000000000" pitchFamily="18" charset="-120"/>
                </a:rPr>
                <a:t>Case I: Parallel Evolution</a:t>
              </a:r>
              <a:endParaRPr lang="en-US" altLang="zh-TW" sz="2400" dirty="0">
                <a:solidFill>
                  <a:schemeClr val="bg1">
                    <a:lumMod val="75000"/>
                  </a:schemeClr>
                </a:solidFill>
                <a:ea typeface="新細明體" panose="02020500000000000000" pitchFamily="18" charset="-120"/>
              </a:endParaRPr>
            </a:p>
          </p:txBody>
        </p:sp>
      </p:grpSp>
      <p:sp>
        <p:nvSpPr>
          <p:cNvPr id="53" name="內容版面配置區 2"/>
          <p:cNvSpPr txBox="1">
            <a:spLocks/>
          </p:cNvSpPr>
          <p:nvPr/>
        </p:nvSpPr>
        <p:spPr>
          <a:xfrm>
            <a:off x="1538877" y="3719874"/>
            <a:ext cx="614856" cy="43497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dirty="0" smtClean="0">
                <a:latin typeface="新細明體"/>
                <a:ea typeface="新細明體"/>
              </a:rPr>
              <a:t> </a:t>
            </a:r>
            <a:endParaRPr lang="zh-TW" altLang="en-US" sz="3600" dirty="0">
              <a:latin typeface="新細明體"/>
              <a:ea typeface="新細明體"/>
            </a:endParaRPr>
          </a:p>
        </p:txBody>
      </p:sp>
      <p:grpSp>
        <p:nvGrpSpPr>
          <p:cNvPr id="54" name="Group 105"/>
          <p:cNvGrpSpPr>
            <a:grpSpLocks/>
          </p:cNvGrpSpPr>
          <p:nvPr/>
        </p:nvGrpSpPr>
        <p:grpSpPr bwMode="auto">
          <a:xfrm>
            <a:off x="1525315" y="4573270"/>
            <a:ext cx="5743919" cy="525463"/>
            <a:chOff x="1392" y="1349"/>
            <a:chExt cx="3284" cy="331"/>
          </a:xfrm>
        </p:grpSpPr>
        <p:sp>
          <p:nvSpPr>
            <p:cNvPr id="55" name="Line 83"/>
            <p:cNvSpPr>
              <a:spLocks noChangeShapeType="1"/>
            </p:cNvSpPr>
            <p:nvPr/>
          </p:nvSpPr>
          <p:spPr bwMode="auto">
            <a:xfrm>
              <a:off x="1652" y="1680"/>
              <a:ext cx="3024" cy="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6" name="Text Box 84"/>
            <p:cNvSpPr txBox="1">
              <a:spLocks noChangeArrowheads="1"/>
            </p:cNvSpPr>
            <p:nvPr/>
          </p:nvSpPr>
          <p:spPr bwMode="auto">
            <a:xfrm>
              <a:off x="2636" y="1349"/>
              <a:ext cx="105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TW" sz="2400" b="0" dirty="0" smtClean="0">
                  <a:ea typeface="新細明體" panose="02020500000000000000" pitchFamily="18" charset="-120"/>
                </a:rPr>
                <a:t>Comparisons</a:t>
              </a:r>
              <a:endParaRPr lang="en-US" altLang="zh-TW" sz="2400" dirty="0">
                <a:ea typeface="新細明體" panose="02020500000000000000" pitchFamily="18" charset="-120"/>
              </a:endParaRPr>
            </a:p>
          </p:txBody>
        </p:sp>
        <p:sp>
          <p:nvSpPr>
            <p:cNvPr id="57" name="Text Box 85"/>
            <p:cNvSpPr txBox="1">
              <a:spLocks noChangeArrowheads="1"/>
            </p:cNvSpPr>
            <p:nvPr/>
          </p:nvSpPr>
          <p:spPr bwMode="gray">
            <a:xfrm>
              <a:off x="1392" y="135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2400" b="1">
                  <a:solidFill>
                    <a:srgbClr val="FFFFFF"/>
                  </a:solidFill>
                  <a:ea typeface="新細明體" panose="02020500000000000000" pitchFamily="18" charset="-120"/>
                </a:rPr>
                <a:t>1</a:t>
              </a:r>
            </a:p>
          </p:txBody>
        </p:sp>
      </p:grpSp>
      <p:sp>
        <p:nvSpPr>
          <p:cNvPr id="58" name="內容版面配置區 2"/>
          <p:cNvSpPr txBox="1">
            <a:spLocks/>
          </p:cNvSpPr>
          <p:nvPr/>
        </p:nvSpPr>
        <p:spPr>
          <a:xfrm>
            <a:off x="1560477" y="4455404"/>
            <a:ext cx="614856" cy="43497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dirty="0" smtClean="0">
                <a:latin typeface="新細明體"/>
                <a:ea typeface="新細明體"/>
              </a:rPr>
              <a:t> </a:t>
            </a:r>
            <a:endParaRPr lang="zh-TW" altLang="en-US" sz="3600" dirty="0">
              <a:latin typeface="新細明體"/>
              <a:ea typeface="新細明體"/>
            </a:endParaRPr>
          </a:p>
        </p:txBody>
      </p:sp>
      <p:grpSp>
        <p:nvGrpSpPr>
          <p:cNvPr id="59" name="Group 105"/>
          <p:cNvGrpSpPr>
            <a:grpSpLocks/>
          </p:cNvGrpSpPr>
          <p:nvPr/>
        </p:nvGrpSpPr>
        <p:grpSpPr bwMode="auto">
          <a:xfrm>
            <a:off x="1525315" y="5314888"/>
            <a:ext cx="5743919" cy="511175"/>
            <a:chOff x="1392" y="1358"/>
            <a:chExt cx="3284" cy="322"/>
          </a:xfrm>
        </p:grpSpPr>
        <p:sp>
          <p:nvSpPr>
            <p:cNvPr id="60" name="Line 83"/>
            <p:cNvSpPr>
              <a:spLocks noChangeShapeType="1"/>
            </p:cNvSpPr>
            <p:nvPr/>
          </p:nvSpPr>
          <p:spPr bwMode="auto">
            <a:xfrm>
              <a:off x="1652" y="1680"/>
              <a:ext cx="3024" cy="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" name="Text Box 84"/>
            <p:cNvSpPr txBox="1">
              <a:spLocks noChangeArrowheads="1"/>
            </p:cNvSpPr>
            <p:nvPr/>
          </p:nvSpPr>
          <p:spPr bwMode="auto">
            <a:xfrm>
              <a:off x="2653" y="1358"/>
              <a:ext cx="93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TW" sz="2400" b="0" dirty="0" smtClean="0">
                  <a:solidFill>
                    <a:schemeClr val="bg1">
                      <a:lumMod val="75000"/>
                    </a:schemeClr>
                  </a:solidFill>
                  <a:ea typeface="新細明體" panose="02020500000000000000" pitchFamily="18" charset="-120"/>
                </a:rPr>
                <a:t>Discussions</a:t>
              </a:r>
              <a:endParaRPr lang="en-US" altLang="zh-TW" sz="2400" dirty="0">
                <a:solidFill>
                  <a:schemeClr val="bg1">
                    <a:lumMod val="75000"/>
                  </a:schemeClr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62" name="Text Box 85"/>
            <p:cNvSpPr txBox="1">
              <a:spLocks noChangeArrowheads="1"/>
            </p:cNvSpPr>
            <p:nvPr/>
          </p:nvSpPr>
          <p:spPr bwMode="gray">
            <a:xfrm>
              <a:off x="1392" y="135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2400" b="1">
                  <a:solidFill>
                    <a:srgbClr val="FFFFFF"/>
                  </a:solidFill>
                  <a:ea typeface="新細明體" panose="02020500000000000000" pitchFamily="18" charset="-120"/>
                </a:rPr>
                <a:t>1</a:t>
              </a:r>
            </a:p>
          </p:txBody>
        </p:sp>
      </p:grpSp>
      <p:sp>
        <p:nvSpPr>
          <p:cNvPr id="63" name="內容版面配置區 2"/>
          <p:cNvSpPr txBox="1">
            <a:spLocks/>
          </p:cNvSpPr>
          <p:nvPr/>
        </p:nvSpPr>
        <p:spPr>
          <a:xfrm>
            <a:off x="1560477" y="5190935"/>
            <a:ext cx="614856" cy="43497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dirty="0" smtClean="0">
                <a:latin typeface="新細明體"/>
                <a:ea typeface="新細明體"/>
              </a:rPr>
              <a:t> </a:t>
            </a:r>
            <a:endParaRPr lang="zh-TW" altLang="en-US" sz="3600" dirty="0">
              <a:latin typeface="新細明體"/>
              <a:ea typeface="新細明體"/>
            </a:endParaRPr>
          </a:p>
        </p:txBody>
      </p:sp>
      <p:sp>
        <p:nvSpPr>
          <p:cNvPr id="65" name="投影片編號版面配置區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23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9186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40679"/>
            <a:ext cx="8607972" cy="99060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Comparison </a:t>
            </a:r>
            <a:r>
              <a:rPr lang="en-US" altLang="zh-TW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①:</a:t>
            </a:r>
            <a:r>
              <a:rPr lang="en-US" altLang="zh-TW" dirty="0" smtClean="0">
                <a:solidFill>
                  <a:srgbClr val="002060"/>
                </a:solidFill>
                <a:ea typeface="新細明體" panose="02020500000000000000" pitchFamily="18" charset="-120"/>
              </a:rPr>
              <a:t> Invariant Measures</a:t>
            </a:r>
            <a:endParaRPr lang="zh-TW" altLang="en-US" dirty="0">
              <a:solidFill>
                <a:srgbClr val="002060"/>
              </a:solidFill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33" name="投影片編號版面配置區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24</a:t>
            </a:fld>
            <a:endParaRPr kumimoji="0" lang="en-US" dirty="0"/>
          </a:p>
        </p:txBody>
      </p:sp>
      <p:pic>
        <p:nvPicPr>
          <p:cNvPr id="9" name="圖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4" y="1519096"/>
            <a:ext cx="996748" cy="182889"/>
          </a:xfrm>
          <a:prstGeom prst="rect">
            <a:avLst/>
          </a:prstGeom>
        </p:spPr>
      </p:pic>
      <p:sp>
        <p:nvSpPr>
          <p:cNvPr id="11" name="內容版面配置區 2 2 1 1 1"/>
          <p:cNvSpPr txBox="1">
            <a:spLocks/>
          </p:cNvSpPr>
          <p:nvPr/>
        </p:nvSpPr>
        <p:spPr bwMode="auto">
          <a:xfrm>
            <a:off x="495317" y="1328793"/>
            <a:ext cx="666328" cy="68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新細明體"/>
                <a:ea typeface="新細明體"/>
              </a:rPr>
              <a:t> </a:t>
            </a:r>
            <a:endParaRPr lang="zh-TW" altLang="en-US" dirty="0">
              <a:latin typeface="新細明體"/>
              <a:ea typeface="新細明體"/>
            </a:endParaRPr>
          </a:p>
        </p:txBody>
      </p:sp>
      <p:pic>
        <p:nvPicPr>
          <p:cNvPr id="12" name="圖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92" y="3512144"/>
            <a:ext cx="801666" cy="175269"/>
          </a:xfrm>
          <a:prstGeom prst="rect">
            <a:avLst/>
          </a:prstGeom>
        </p:spPr>
      </p:pic>
      <p:sp>
        <p:nvSpPr>
          <p:cNvPr id="13" name="內容版面配置區 2 2 1 2 1"/>
          <p:cNvSpPr txBox="1">
            <a:spLocks/>
          </p:cNvSpPr>
          <p:nvPr/>
        </p:nvSpPr>
        <p:spPr bwMode="auto">
          <a:xfrm>
            <a:off x="518413" y="3321840"/>
            <a:ext cx="666328" cy="68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新細明體"/>
                <a:ea typeface="新細明體"/>
              </a:rPr>
              <a:t> </a:t>
            </a:r>
            <a:endParaRPr lang="zh-TW" altLang="en-US" dirty="0">
              <a:latin typeface="新細明體"/>
              <a:ea typeface="新細明體"/>
            </a:endParaRPr>
          </a:p>
        </p:txBody>
      </p:sp>
      <p:pic>
        <p:nvPicPr>
          <p:cNvPr id="5" name="圖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66" y="2222528"/>
            <a:ext cx="7609108" cy="228168"/>
          </a:xfrm>
          <a:prstGeom prst="rect">
            <a:avLst/>
          </a:prstGeom>
        </p:spPr>
      </p:pic>
      <p:sp>
        <p:nvSpPr>
          <p:cNvPr id="18" name="內容版面配置區 2 2 2 2 1 1 1 1"/>
          <p:cNvSpPr txBox="1">
            <a:spLocks/>
          </p:cNvSpPr>
          <p:nvPr/>
        </p:nvSpPr>
        <p:spPr bwMode="auto">
          <a:xfrm>
            <a:off x="457200" y="2079279"/>
            <a:ext cx="588636" cy="50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dirty="0">
                <a:latin typeface="新細明體"/>
                <a:ea typeface="新細明體"/>
              </a:rPr>
              <a:t> </a:t>
            </a:r>
            <a:endParaRPr lang="en-US" altLang="zh-TW" dirty="0">
              <a:latin typeface="新細明體"/>
              <a:ea typeface="新細明體"/>
            </a:endParaRPr>
          </a:p>
        </p:txBody>
      </p:sp>
      <p:pic>
        <p:nvPicPr>
          <p:cNvPr id="41" name="圖片 4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67" y="2820336"/>
            <a:ext cx="5622477" cy="163229"/>
          </a:xfrm>
          <a:prstGeom prst="rect">
            <a:avLst/>
          </a:prstGeom>
        </p:spPr>
      </p:pic>
      <p:sp>
        <p:nvSpPr>
          <p:cNvPr id="20" name="內容版面配置區 2 2 2 2 1 1 2 1"/>
          <p:cNvSpPr txBox="1">
            <a:spLocks/>
          </p:cNvSpPr>
          <p:nvPr/>
        </p:nvSpPr>
        <p:spPr bwMode="auto">
          <a:xfrm>
            <a:off x="457200" y="2677086"/>
            <a:ext cx="588636" cy="50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dirty="0">
                <a:latin typeface="新細明體"/>
                <a:ea typeface="新細明體"/>
              </a:rPr>
              <a:t> </a:t>
            </a:r>
            <a:endParaRPr lang="en-US" altLang="zh-TW" dirty="0">
              <a:latin typeface="新細明體"/>
              <a:ea typeface="新細明體"/>
            </a:endParaRPr>
          </a:p>
        </p:txBody>
      </p:sp>
      <p:sp>
        <p:nvSpPr>
          <p:cNvPr id="23" name="內容版面配置區 2 2 2 2 1 1 1 2"/>
          <p:cNvSpPr txBox="1">
            <a:spLocks/>
          </p:cNvSpPr>
          <p:nvPr/>
        </p:nvSpPr>
        <p:spPr bwMode="auto">
          <a:xfrm>
            <a:off x="457200" y="4009377"/>
            <a:ext cx="588636" cy="50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dirty="0">
                <a:latin typeface="新細明體"/>
                <a:ea typeface="新細明體"/>
              </a:rPr>
              <a:t> </a:t>
            </a:r>
            <a:endParaRPr lang="en-US" altLang="zh-TW" dirty="0">
              <a:latin typeface="新細明體"/>
              <a:ea typeface="新細明體"/>
            </a:endParaRPr>
          </a:p>
        </p:txBody>
      </p:sp>
      <p:pic>
        <p:nvPicPr>
          <p:cNvPr id="3" name="圖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66" y="4166542"/>
            <a:ext cx="4143816" cy="20438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458" y="1511059"/>
            <a:ext cx="1959966" cy="280430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308" y="3472628"/>
            <a:ext cx="2001116" cy="280430"/>
          </a:xfrm>
          <a:prstGeom prst="rect">
            <a:avLst/>
          </a:prstGeom>
        </p:spPr>
      </p:pic>
      <p:sp>
        <p:nvSpPr>
          <p:cNvPr id="30" name="圓角矩形圖說文字 29"/>
          <p:cNvSpPr/>
          <p:nvPr/>
        </p:nvSpPr>
        <p:spPr>
          <a:xfrm>
            <a:off x="5850836" y="1460309"/>
            <a:ext cx="2809280" cy="531596"/>
          </a:xfrm>
          <a:prstGeom prst="wedgeRoundRectCallout">
            <a:avLst>
              <a:gd name="adj1" fmla="val -61966"/>
              <a:gd name="adj2" fmla="val 49950"/>
              <a:gd name="adj3" fmla="val 16667"/>
            </a:avLst>
          </a:prstGeom>
          <a:noFill/>
          <a:ln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539" y="1623958"/>
            <a:ext cx="2523874" cy="25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3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40679"/>
            <a:ext cx="8607972" cy="99060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Comparison </a:t>
            </a:r>
            <a:r>
              <a:rPr lang="en-US" altLang="zh-TW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②:</a:t>
            </a:r>
            <a:r>
              <a:rPr lang="en-US" altLang="zh-TW" dirty="0" smtClean="0">
                <a:solidFill>
                  <a:srgbClr val="002060"/>
                </a:solidFill>
                <a:ea typeface="新細明體" panose="02020500000000000000" pitchFamily="18" charset="-120"/>
              </a:rPr>
              <a:t> Equilibrium</a:t>
            </a:r>
            <a:endParaRPr lang="zh-TW" altLang="en-US" dirty="0">
              <a:solidFill>
                <a:srgbClr val="002060"/>
              </a:solidFill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33" name="投影片編號版面配置區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25</a:t>
            </a:fld>
            <a:endParaRPr kumimoji="0" lang="en-US" dirty="0"/>
          </a:p>
        </p:txBody>
      </p:sp>
      <p:pic>
        <p:nvPicPr>
          <p:cNvPr id="9" name="圖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4" y="1519096"/>
            <a:ext cx="996748" cy="182889"/>
          </a:xfrm>
          <a:prstGeom prst="rect">
            <a:avLst/>
          </a:prstGeom>
        </p:spPr>
      </p:pic>
      <p:sp>
        <p:nvSpPr>
          <p:cNvPr id="11" name="內容版面配置區 2 2 1 1 1"/>
          <p:cNvSpPr txBox="1">
            <a:spLocks/>
          </p:cNvSpPr>
          <p:nvPr/>
        </p:nvSpPr>
        <p:spPr bwMode="auto">
          <a:xfrm>
            <a:off x="495317" y="1328793"/>
            <a:ext cx="666328" cy="68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新細明體"/>
                <a:ea typeface="新細明體"/>
              </a:rPr>
              <a:t> </a:t>
            </a:r>
            <a:endParaRPr lang="zh-TW" altLang="en-US" dirty="0">
              <a:latin typeface="新細明體"/>
              <a:ea typeface="新細明體"/>
            </a:endParaRPr>
          </a:p>
        </p:txBody>
      </p:sp>
      <p:pic>
        <p:nvPicPr>
          <p:cNvPr id="12" name="圖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92" y="3512144"/>
            <a:ext cx="801666" cy="175269"/>
          </a:xfrm>
          <a:prstGeom prst="rect">
            <a:avLst/>
          </a:prstGeom>
        </p:spPr>
      </p:pic>
      <p:sp>
        <p:nvSpPr>
          <p:cNvPr id="13" name="內容版面配置區 2 2 1 2 1"/>
          <p:cNvSpPr txBox="1">
            <a:spLocks/>
          </p:cNvSpPr>
          <p:nvPr/>
        </p:nvSpPr>
        <p:spPr bwMode="auto">
          <a:xfrm>
            <a:off x="518413" y="3321840"/>
            <a:ext cx="666328" cy="68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新細明體"/>
                <a:ea typeface="新細明體"/>
              </a:rPr>
              <a:t> </a:t>
            </a:r>
            <a:endParaRPr lang="zh-TW" altLang="en-US" dirty="0">
              <a:latin typeface="新細明體"/>
              <a:ea typeface="新細明體"/>
            </a:endParaRPr>
          </a:p>
        </p:txBody>
      </p:sp>
      <p:pic>
        <p:nvPicPr>
          <p:cNvPr id="38" name="圖片 3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65" y="2157796"/>
            <a:ext cx="3143870" cy="238671"/>
          </a:xfrm>
          <a:prstGeom prst="rect">
            <a:avLst/>
          </a:prstGeom>
        </p:spPr>
      </p:pic>
      <p:sp>
        <p:nvSpPr>
          <p:cNvPr id="18" name="內容版面配置區 2 2 2 2 1 1 1 1"/>
          <p:cNvSpPr txBox="1">
            <a:spLocks/>
          </p:cNvSpPr>
          <p:nvPr/>
        </p:nvSpPr>
        <p:spPr bwMode="auto">
          <a:xfrm>
            <a:off x="457200" y="1987938"/>
            <a:ext cx="588636" cy="50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dirty="0">
                <a:latin typeface="新細明體"/>
                <a:ea typeface="新細明體"/>
              </a:rPr>
              <a:t> </a:t>
            </a:r>
            <a:endParaRPr lang="en-US" altLang="zh-TW" dirty="0">
              <a:latin typeface="新細明體"/>
              <a:ea typeface="新細明體"/>
            </a:endParaRPr>
          </a:p>
        </p:txBody>
      </p:sp>
      <p:pic>
        <p:nvPicPr>
          <p:cNvPr id="7" name="圖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66" y="2728995"/>
            <a:ext cx="2119230" cy="227698"/>
          </a:xfrm>
          <a:prstGeom prst="rect">
            <a:avLst/>
          </a:prstGeom>
        </p:spPr>
      </p:pic>
      <p:sp>
        <p:nvSpPr>
          <p:cNvPr id="20" name="內容版面配置區 2 2 2 2 1 1 2 1"/>
          <p:cNvSpPr txBox="1">
            <a:spLocks/>
          </p:cNvSpPr>
          <p:nvPr/>
        </p:nvSpPr>
        <p:spPr bwMode="auto">
          <a:xfrm>
            <a:off x="457200" y="2585745"/>
            <a:ext cx="588636" cy="50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dirty="0">
                <a:latin typeface="新細明體"/>
                <a:ea typeface="新細明體"/>
              </a:rPr>
              <a:t> </a:t>
            </a:r>
            <a:endParaRPr lang="en-US" altLang="zh-TW" dirty="0">
              <a:latin typeface="新細明體"/>
              <a:ea typeface="新細明體"/>
            </a:endParaRPr>
          </a:p>
        </p:txBody>
      </p:sp>
      <p:sp>
        <p:nvSpPr>
          <p:cNvPr id="23" name="內容版面配置區 2 2 2 2 1 1 1 2 1"/>
          <p:cNvSpPr txBox="1">
            <a:spLocks/>
          </p:cNvSpPr>
          <p:nvPr/>
        </p:nvSpPr>
        <p:spPr bwMode="auto">
          <a:xfrm>
            <a:off x="457199" y="3960608"/>
            <a:ext cx="588636" cy="50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dirty="0">
                <a:latin typeface="新細明體"/>
                <a:ea typeface="新細明體"/>
              </a:rPr>
              <a:t> </a:t>
            </a:r>
            <a:endParaRPr lang="en-US" altLang="zh-TW" dirty="0">
              <a:latin typeface="新細明體"/>
              <a:ea typeface="新細明體"/>
            </a:endParaRPr>
          </a:p>
        </p:txBody>
      </p:sp>
      <p:pic>
        <p:nvPicPr>
          <p:cNvPr id="16" name="圖片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45" y="4094455"/>
            <a:ext cx="3420945" cy="268848"/>
          </a:xfrm>
          <a:prstGeom prst="rect">
            <a:avLst/>
          </a:prstGeom>
        </p:spPr>
      </p:pic>
      <p:sp>
        <p:nvSpPr>
          <p:cNvPr id="30" name="圓角矩形圖說文字 29"/>
          <p:cNvSpPr/>
          <p:nvPr/>
        </p:nvSpPr>
        <p:spPr>
          <a:xfrm>
            <a:off x="4704521" y="1519096"/>
            <a:ext cx="3916018" cy="531596"/>
          </a:xfrm>
          <a:prstGeom prst="wedgeRoundRectCallout">
            <a:avLst>
              <a:gd name="adj1" fmla="val -41895"/>
              <a:gd name="adj2" fmla="val 79864"/>
              <a:gd name="adj3" fmla="val 16667"/>
            </a:avLst>
          </a:prstGeom>
          <a:noFill/>
          <a:ln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9" name="圖片 3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226" y="1682745"/>
            <a:ext cx="3639039" cy="207122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66" y="4593237"/>
            <a:ext cx="3084885" cy="281193"/>
          </a:xfrm>
          <a:prstGeom prst="rect">
            <a:avLst/>
          </a:prstGeom>
        </p:spPr>
      </p:pic>
      <p:sp>
        <p:nvSpPr>
          <p:cNvPr id="34" name="內容版面配置區 2 2 2 2 1 1 1 2 2"/>
          <p:cNvSpPr txBox="1">
            <a:spLocks/>
          </p:cNvSpPr>
          <p:nvPr/>
        </p:nvSpPr>
        <p:spPr bwMode="auto">
          <a:xfrm>
            <a:off x="457199" y="4481111"/>
            <a:ext cx="588636" cy="50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dirty="0">
                <a:latin typeface="新細明體"/>
                <a:ea typeface="新細明體"/>
              </a:rPr>
              <a:t> </a:t>
            </a:r>
            <a:endParaRPr lang="en-US" altLang="zh-TW" dirty="0">
              <a:latin typeface="新細明體"/>
              <a:ea typeface="新細明體"/>
            </a:endParaRPr>
          </a:p>
        </p:txBody>
      </p:sp>
      <p:sp>
        <p:nvSpPr>
          <p:cNvPr id="40" name="圓角矩形圖說文字 39"/>
          <p:cNvSpPr/>
          <p:nvPr/>
        </p:nvSpPr>
        <p:spPr>
          <a:xfrm>
            <a:off x="5493026" y="3514314"/>
            <a:ext cx="2683566" cy="531596"/>
          </a:xfrm>
          <a:prstGeom prst="wedgeRoundRectCallout">
            <a:avLst>
              <a:gd name="adj1" fmla="val -41895"/>
              <a:gd name="adj2" fmla="val 79864"/>
              <a:gd name="adj3" fmla="val 16667"/>
            </a:avLst>
          </a:prstGeom>
          <a:noFill/>
          <a:ln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2" name="圖片 4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487" y="3637005"/>
            <a:ext cx="2383962" cy="27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4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34" grpId="0"/>
      <p:bldP spid="4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40679"/>
            <a:ext cx="8607972" cy="99060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Comparison </a:t>
            </a:r>
            <a:r>
              <a:rPr lang="en-US" altLang="zh-TW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③:</a:t>
            </a:r>
            <a:r>
              <a:rPr lang="zh-TW" altLang="en-US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zh-TW" dirty="0" smtClean="0">
                <a:solidFill>
                  <a:srgbClr val="002060"/>
                </a:solidFill>
                <a:ea typeface="新細明體" panose="02020500000000000000" pitchFamily="18" charset="-120"/>
              </a:rPr>
              <a:t>The Parallel Evolution</a:t>
            </a:r>
            <a:endParaRPr lang="zh-TW" altLang="en-US" dirty="0">
              <a:solidFill>
                <a:srgbClr val="002060"/>
              </a:solidFill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33" name="投影片編號版面配置區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26</a:t>
            </a:fld>
            <a:endParaRPr kumimoji="0" lang="en-US" dirty="0"/>
          </a:p>
        </p:txBody>
      </p:sp>
      <p:pic>
        <p:nvPicPr>
          <p:cNvPr id="9" name="圖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25" y="1600675"/>
            <a:ext cx="996748" cy="182889"/>
          </a:xfrm>
          <a:prstGeom prst="rect">
            <a:avLst/>
          </a:prstGeom>
        </p:spPr>
      </p:pic>
      <p:sp>
        <p:nvSpPr>
          <p:cNvPr id="11" name="內容版面配置區 2 2 1 1 1"/>
          <p:cNvSpPr txBox="1">
            <a:spLocks/>
          </p:cNvSpPr>
          <p:nvPr/>
        </p:nvSpPr>
        <p:spPr bwMode="auto">
          <a:xfrm>
            <a:off x="477648" y="1410372"/>
            <a:ext cx="666328" cy="68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新細明體"/>
                <a:ea typeface="新細明體"/>
              </a:rPr>
              <a:t> </a:t>
            </a:r>
            <a:endParaRPr lang="zh-TW" altLang="en-US" dirty="0">
              <a:latin typeface="新細明體"/>
              <a:ea typeface="新細明體"/>
            </a:endParaRPr>
          </a:p>
        </p:txBody>
      </p:sp>
      <p:pic>
        <p:nvPicPr>
          <p:cNvPr id="12" name="圖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54" y="2984121"/>
            <a:ext cx="801666" cy="175269"/>
          </a:xfrm>
          <a:prstGeom prst="rect">
            <a:avLst/>
          </a:prstGeom>
        </p:spPr>
      </p:pic>
      <p:sp>
        <p:nvSpPr>
          <p:cNvPr id="13" name="內容版面配置區 2 2 1 2 1"/>
          <p:cNvSpPr txBox="1">
            <a:spLocks/>
          </p:cNvSpPr>
          <p:nvPr/>
        </p:nvSpPr>
        <p:spPr bwMode="auto">
          <a:xfrm>
            <a:off x="537775" y="2793817"/>
            <a:ext cx="666328" cy="68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新細明體"/>
                <a:ea typeface="新細明體"/>
              </a:rPr>
              <a:t> </a:t>
            </a:r>
            <a:endParaRPr lang="zh-TW" altLang="en-US" dirty="0">
              <a:latin typeface="新細明體"/>
              <a:ea typeface="新細明體"/>
            </a:endParaRPr>
          </a:p>
        </p:txBody>
      </p:sp>
      <p:pic>
        <p:nvPicPr>
          <p:cNvPr id="65" name="圖片 6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76" y="2202084"/>
            <a:ext cx="3928465" cy="227698"/>
          </a:xfrm>
          <a:prstGeom prst="rect">
            <a:avLst/>
          </a:prstGeom>
        </p:spPr>
      </p:pic>
      <p:sp>
        <p:nvSpPr>
          <p:cNvPr id="18" name="內容版面配置區 2 2 2 2 1 1 1 1"/>
          <p:cNvSpPr txBox="1">
            <a:spLocks/>
          </p:cNvSpPr>
          <p:nvPr/>
        </p:nvSpPr>
        <p:spPr bwMode="auto">
          <a:xfrm>
            <a:off x="462710" y="2032227"/>
            <a:ext cx="588636" cy="50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dirty="0">
                <a:latin typeface="新細明體"/>
                <a:ea typeface="新細明體"/>
              </a:rPr>
              <a:t> </a:t>
            </a:r>
            <a:endParaRPr lang="en-US" altLang="zh-TW" dirty="0">
              <a:latin typeface="新細明體"/>
              <a:ea typeface="新細明體"/>
            </a:endParaRPr>
          </a:p>
        </p:txBody>
      </p:sp>
      <p:sp>
        <p:nvSpPr>
          <p:cNvPr id="23" name="內容版面配置區 2 2 2 2 1 1 1 2 1"/>
          <p:cNvSpPr txBox="1">
            <a:spLocks/>
          </p:cNvSpPr>
          <p:nvPr/>
        </p:nvSpPr>
        <p:spPr bwMode="auto">
          <a:xfrm>
            <a:off x="477648" y="3474274"/>
            <a:ext cx="588636" cy="50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dirty="0">
                <a:latin typeface="新細明體"/>
                <a:ea typeface="新細明體"/>
              </a:rPr>
              <a:t> </a:t>
            </a:r>
            <a:endParaRPr lang="en-US" altLang="zh-TW" dirty="0">
              <a:latin typeface="新細明體"/>
              <a:ea typeface="新細明體"/>
            </a:endParaRPr>
          </a:p>
        </p:txBody>
      </p:sp>
      <p:pic>
        <p:nvPicPr>
          <p:cNvPr id="99" name="圖片 9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63" y="3613280"/>
            <a:ext cx="1076761" cy="160485"/>
          </a:xfrm>
          <a:prstGeom prst="rect">
            <a:avLst/>
          </a:prstGeom>
        </p:spPr>
      </p:pic>
      <p:grpSp>
        <p:nvGrpSpPr>
          <p:cNvPr id="97" name="群組 96"/>
          <p:cNvGrpSpPr/>
          <p:nvPr/>
        </p:nvGrpSpPr>
        <p:grpSpPr>
          <a:xfrm>
            <a:off x="1078733" y="4360193"/>
            <a:ext cx="2457627" cy="1607179"/>
            <a:chOff x="3739841" y="1242204"/>
            <a:chExt cx="2457627" cy="1607179"/>
          </a:xfrm>
        </p:grpSpPr>
        <p:sp>
          <p:nvSpPr>
            <p:cNvPr id="19" name="橢圓 18"/>
            <p:cNvSpPr/>
            <p:nvPr/>
          </p:nvSpPr>
          <p:spPr>
            <a:xfrm>
              <a:off x="4400122" y="1526030"/>
              <a:ext cx="139822" cy="13982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B050"/>
                </a:solidFill>
              </a:endParaRPr>
            </a:p>
          </p:txBody>
        </p:sp>
        <p:sp>
          <p:nvSpPr>
            <p:cNvPr id="21" name="橢圓 20"/>
            <p:cNvSpPr/>
            <p:nvPr/>
          </p:nvSpPr>
          <p:spPr>
            <a:xfrm>
              <a:off x="4400122" y="1982444"/>
              <a:ext cx="139822" cy="13982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B050"/>
                </a:solidFill>
              </a:endParaRPr>
            </a:p>
          </p:txBody>
        </p:sp>
        <p:pic>
          <p:nvPicPr>
            <p:cNvPr id="3" name="圖片 2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1905" y="1500871"/>
              <a:ext cx="348709" cy="202398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1905" y="1951156"/>
              <a:ext cx="348709" cy="20239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7840" y="2304893"/>
              <a:ext cx="24385" cy="182890"/>
            </a:xfrm>
            <a:prstGeom prst="rect">
              <a:avLst/>
            </a:prstGeom>
          </p:spPr>
        </p:pic>
        <p:sp>
          <p:nvSpPr>
            <p:cNvPr id="26" name="橢圓 25"/>
            <p:cNvSpPr/>
            <p:nvPr/>
          </p:nvSpPr>
          <p:spPr>
            <a:xfrm>
              <a:off x="4412314" y="2663439"/>
              <a:ext cx="139822" cy="13982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B050"/>
                </a:solidFill>
              </a:endParaRPr>
            </a:p>
          </p:txBody>
        </p:sp>
        <p:pic>
          <p:nvPicPr>
            <p:cNvPr id="5" name="圖片 4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841" y="2621485"/>
              <a:ext cx="432839" cy="202398"/>
            </a:xfrm>
            <a:prstGeom prst="rect">
              <a:avLst/>
            </a:prstGeom>
          </p:spPr>
        </p:pic>
        <p:sp>
          <p:nvSpPr>
            <p:cNvPr id="28" name="橢圓 27"/>
            <p:cNvSpPr/>
            <p:nvPr/>
          </p:nvSpPr>
          <p:spPr>
            <a:xfrm>
              <a:off x="5355299" y="1523433"/>
              <a:ext cx="139822" cy="13982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B050"/>
                </a:solidFill>
              </a:endParaRPr>
            </a:p>
          </p:txBody>
        </p:sp>
        <p:sp>
          <p:nvSpPr>
            <p:cNvPr id="29" name="橢圓 28"/>
            <p:cNvSpPr/>
            <p:nvPr/>
          </p:nvSpPr>
          <p:spPr>
            <a:xfrm>
              <a:off x="5355299" y="1979847"/>
              <a:ext cx="139822" cy="13982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B050"/>
                </a:solidFill>
              </a:endParaRPr>
            </a:p>
          </p:txBody>
        </p:sp>
        <p:pic>
          <p:nvPicPr>
            <p:cNvPr id="31" name="圖片 30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3017" y="2302296"/>
              <a:ext cx="24385" cy="182890"/>
            </a:xfrm>
            <a:prstGeom prst="rect">
              <a:avLst/>
            </a:prstGeom>
          </p:spPr>
        </p:pic>
        <p:sp>
          <p:nvSpPr>
            <p:cNvPr id="32" name="橢圓 31"/>
            <p:cNvSpPr/>
            <p:nvPr/>
          </p:nvSpPr>
          <p:spPr>
            <a:xfrm>
              <a:off x="5367491" y="2660842"/>
              <a:ext cx="139822" cy="13982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B050"/>
                </a:solidFill>
              </a:endParaRPr>
            </a:p>
          </p:txBody>
        </p:sp>
        <p:cxnSp>
          <p:nvCxnSpPr>
            <p:cNvPr id="39" name="直線單箭頭接點 38"/>
            <p:cNvCxnSpPr>
              <a:stCxn id="19" idx="6"/>
              <a:endCxn id="28" idx="2"/>
            </p:cNvCxnSpPr>
            <p:nvPr/>
          </p:nvCxnSpPr>
          <p:spPr>
            <a:xfrm flipV="1">
              <a:off x="4539944" y="1593344"/>
              <a:ext cx="815355" cy="2597"/>
            </a:xfrm>
            <a:prstGeom prst="straightConnector1">
              <a:avLst/>
            </a:prstGeom>
            <a:ln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單箭頭接點 39"/>
            <p:cNvCxnSpPr>
              <a:stCxn id="21" idx="6"/>
              <a:endCxn id="29" idx="2"/>
            </p:cNvCxnSpPr>
            <p:nvPr/>
          </p:nvCxnSpPr>
          <p:spPr>
            <a:xfrm flipV="1">
              <a:off x="4539944" y="2049758"/>
              <a:ext cx="815355" cy="2597"/>
            </a:xfrm>
            <a:prstGeom prst="straightConnector1">
              <a:avLst/>
            </a:prstGeom>
            <a:ln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單箭頭接點 40"/>
            <p:cNvCxnSpPr>
              <a:stCxn id="26" idx="6"/>
              <a:endCxn id="32" idx="2"/>
            </p:cNvCxnSpPr>
            <p:nvPr/>
          </p:nvCxnSpPr>
          <p:spPr>
            <a:xfrm flipV="1">
              <a:off x="4552136" y="2730753"/>
              <a:ext cx="815355" cy="2597"/>
            </a:xfrm>
            <a:prstGeom prst="straightConnector1">
              <a:avLst/>
            </a:prstGeom>
            <a:ln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圖片 7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1018" y="1242204"/>
              <a:ext cx="1013206" cy="202398"/>
            </a:xfrm>
            <a:prstGeom prst="rect">
              <a:avLst/>
            </a:prstGeom>
          </p:spPr>
        </p:pic>
        <p:pic>
          <p:nvPicPr>
            <p:cNvPr id="43" name="圖片 42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6693" y="1526371"/>
              <a:ext cx="348709" cy="202398"/>
            </a:xfrm>
            <a:prstGeom prst="rect">
              <a:avLst/>
            </a:prstGeom>
          </p:spPr>
        </p:pic>
        <p:pic>
          <p:nvPicPr>
            <p:cNvPr id="44" name="圖片 43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6693" y="1976656"/>
              <a:ext cx="348709" cy="202398"/>
            </a:xfrm>
            <a:prstGeom prst="rect">
              <a:avLst/>
            </a:prstGeom>
          </p:spPr>
        </p:pic>
        <p:pic>
          <p:nvPicPr>
            <p:cNvPr id="45" name="圖片 44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629" y="2646985"/>
              <a:ext cx="432839" cy="202398"/>
            </a:xfrm>
            <a:prstGeom prst="rect">
              <a:avLst/>
            </a:prstGeom>
          </p:spPr>
        </p:pic>
      </p:grpSp>
      <p:grpSp>
        <p:nvGrpSpPr>
          <p:cNvPr id="111" name="群組 110"/>
          <p:cNvGrpSpPr/>
          <p:nvPr/>
        </p:nvGrpSpPr>
        <p:grpSpPr>
          <a:xfrm>
            <a:off x="5148058" y="4451263"/>
            <a:ext cx="2215693" cy="1468540"/>
            <a:chOff x="5148058" y="4451263"/>
            <a:chExt cx="2215693" cy="1468540"/>
          </a:xfrm>
        </p:grpSpPr>
        <p:sp>
          <p:nvSpPr>
            <p:cNvPr id="46" name="橢圓 45"/>
            <p:cNvSpPr/>
            <p:nvPr/>
          </p:nvSpPr>
          <p:spPr>
            <a:xfrm>
              <a:off x="5709544" y="4642572"/>
              <a:ext cx="139822" cy="139822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橢圓 46"/>
            <p:cNvSpPr/>
            <p:nvPr/>
          </p:nvSpPr>
          <p:spPr>
            <a:xfrm>
              <a:off x="5709544" y="5098986"/>
              <a:ext cx="139822" cy="139822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00" name="圖片 9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2161" y="4651170"/>
              <a:ext cx="182890" cy="134119"/>
            </a:xfrm>
            <a:prstGeom prst="rect">
              <a:avLst/>
            </a:prstGeom>
          </p:spPr>
        </p:pic>
        <p:pic>
          <p:nvPicPr>
            <p:cNvPr id="101" name="圖片 10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2161" y="5102092"/>
              <a:ext cx="187767" cy="134119"/>
            </a:xfrm>
            <a:prstGeom prst="rect">
              <a:avLst/>
            </a:prstGeom>
          </p:spPr>
        </p:pic>
        <p:pic>
          <p:nvPicPr>
            <p:cNvPr id="50" name="圖片 49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7262" y="5421435"/>
              <a:ext cx="24385" cy="182890"/>
            </a:xfrm>
            <a:prstGeom prst="rect">
              <a:avLst/>
            </a:prstGeom>
          </p:spPr>
        </p:pic>
        <p:sp>
          <p:nvSpPr>
            <p:cNvPr id="51" name="橢圓 50"/>
            <p:cNvSpPr/>
            <p:nvPr/>
          </p:nvSpPr>
          <p:spPr>
            <a:xfrm>
              <a:off x="5721736" y="5779981"/>
              <a:ext cx="139822" cy="139822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02" name="圖片 101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58" y="5742564"/>
              <a:ext cx="251168" cy="134119"/>
            </a:xfrm>
            <a:prstGeom prst="rect">
              <a:avLst/>
            </a:prstGeom>
          </p:spPr>
        </p:pic>
        <p:sp>
          <p:nvSpPr>
            <p:cNvPr id="53" name="橢圓 52"/>
            <p:cNvSpPr/>
            <p:nvPr/>
          </p:nvSpPr>
          <p:spPr>
            <a:xfrm>
              <a:off x="6664721" y="4639975"/>
              <a:ext cx="139822" cy="139822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橢圓 53"/>
            <p:cNvSpPr/>
            <p:nvPr/>
          </p:nvSpPr>
          <p:spPr>
            <a:xfrm>
              <a:off x="6664721" y="5096389"/>
              <a:ext cx="139822" cy="139822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55" name="圖片 54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2439" y="5418838"/>
              <a:ext cx="24385" cy="182890"/>
            </a:xfrm>
            <a:prstGeom prst="rect">
              <a:avLst/>
            </a:prstGeom>
          </p:spPr>
        </p:pic>
        <p:sp>
          <p:nvSpPr>
            <p:cNvPr id="56" name="橢圓 55"/>
            <p:cNvSpPr/>
            <p:nvPr/>
          </p:nvSpPr>
          <p:spPr>
            <a:xfrm>
              <a:off x="6676913" y="5777384"/>
              <a:ext cx="139822" cy="139822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03" name="圖片 102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6733" y="4660309"/>
              <a:ext cx="197521" cy="119488"/>
            </a:xfrm>
            <a:prstGeom prst="rect">
              <a:avLst/>
            </a:prstGeom>
          </p:spPr>
        </p:pic>
        <p:pic>
          <p:nvPicPr>
            <p:cNvPr id="107" name="圖片 106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1611" y="5128784"/>
              <a:ext cx="202397" cy="119488"/>
            </a:xfrm>
            <a:prstGeom prst="rect">
              <a:avLst/>
            </a:prstGeom>
          </p:spPr>
        </p:pic>
        <p:pic>
          <p:nvPicPr>
            <p:cNvPr id="106" name="圖片 105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6733" y="5775897"/>
              <a:ext cx="267018" cy="119488"/>
            </a:xfrm>
            <a:prstGeom prst="rect">
              <a:avLst/>
            </a:prstGeom>
          </p:spPr>
        </p:pic>
        <p:cxnSp>
          <p:nvCxnSpPr>
            <p:cNvPr id="60" name="直線單箭頭接點 59"/>
            <p:cNvCxnSpPr>
              <a:stCxn id="46" idx="6"/>
              <a:endCxn id="53" idx="2"/>
            </p:cNvCxnSpPr>
            <p:nvPr/>
          </p:nvCxnSpPr>
          <p:spPr>
            <a:xfrm flipV="1">
              <a:off x="5849366" y="4709886"/>
              <a:ext cx="815355" cy="2597"/>
            </a:xfrm>
            <a:prstGeom prst="straightConnector1">
              <a:avLst/>
            </a:prstGeom>
            <a:ln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單箭頭接點 60"/>
            <p:cNvCxnSpPr>
              <a:stCxn id="47" idx="6"/>
              <a:endCxn id="54" idx="2"/>
            </p:cNvCxnSpPr>
            <p:nvPr/>
          </p:nvCxnSpPr>
          <p:spPr>
            <a:xfrm flipV="1">
              <a:off x="5849366" y="5166300"/>
              <a:ext cx="815355" cy="2597"/>
            </a:xfrm>
            <a:prstGeom prst="straightConnector1">
              <a:avLst/>
            </a:prstGeom>
            <a:ln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單箭頭接點 61"/>
            <p:cNvCxnSpPr>
              <a:stCxn id="51" idx="6"/>
              <a:endCxn id="56" idx="2"/>
            </p:cNvCxnSpPr>
            <p:nvPr/>
          </p:nvCxnSpPr>
          <p:spPr>
            <a:xfrm flipV="1">
              <a:off x="5861558" y="5847295"/>
              <a:ext cx="815355" cy="2597"/>
            </a:xfrm>
            <a:prstGeom prst="straightConnector1">
              <a:avLst/>
            </a:prstGeom>
            <a:ln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圖片 62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2120" y="4451263"/>
              <a:ext cx="186547" cy="170697"/>
            </a:xfrm>
            <a:prstGeom prst="rect">
              <a:avLst/>
            </a:prstGeom>
          </p:spPr>
        </p:pic>
      </p:grpSp>
      <p:sp>
        <p:nvSpPr>
          <p:cNvPr id="108" name="圓角矩形圖說文字 107"/>
          <p:cNvSpPr/>
          <p:nvPr/>
        </p:nvSpPr>
        <p:spPr>
          <a:xfrm>
            <a:off x="5399226" y="3561387"/>
            <a:ext cx="3246783" cy="467597"/>
          </a:xfrm>
          <a:prstGeom prst="wedgeRoundRectCallout">
            <a:avLst>
              <a:gd name="adj1" fmla="val -41895"/>
              <a:gd name="adj2" fmla="val 79864"/>
              <a:gd name="adj3" fmla="val 16667"/>
            </a:avLst>
          </a:prstGeom>
          <a:noFill/>
          <a:ln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0" name="圖片 10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745" y="3711253"/>
            <a:ext cx="2917542" cy="16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5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10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40679"/>
            <a:ext cx="8607972" cy="99060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Comparison </a:t>
            </a:r>
            <a:r>
              <a:rPr lang="en-US" altLang="zh-TW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④:</a:t>
            </a:r>
            <a:r>
              <a:rPr lang="zh-TW" altLang="en-US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zh-TW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#</a:t>
            </a:r>
            <a:r>
              <a:rPr lang="zh-TW" altLang="en-US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zh-TW" dirty="0" smtClean="0">
                <a:solidFill>
                  <a:srgbClr val="002060"/>
                </a:solidFill>
                <a:ea typeface="新細明體" panose="02020500000000000000" pitchFamily="18" charset="-120"/>
              </a:rPr>
              <a:t>of</a:t>
            </a:r>
            <a:r>
              <a:rPr lang="en-US" altLang="zh-TW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zh-TW" dirty="0" smtClean="0">
                <a:solidFill>
                  <a:srgbClr val="002060"/>
                </a:solidFill>
                <a:ea typeface="新細明體" panose="02020500000000000000" pitchFamily="18" charset="-120"/>
              </a:rPr>
              <a:t>Fixed Points</a:t>
            </a:r>
            <a:endParaRPr lang="zh-TW" altLang="en-US" dirty="0">
              <a:solidFill>
                <a:srgbClr val="002060"/>
              </a:solidFill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33" name="投影片編號版面配置區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27</a:t>
            </a:fld>
            <a:endParaRPr kumimoji="0" lang="en-US" dirty="0"/>
          </a:p>
        </p:txBody>
      </p:sp>
      <p:pic>
        <p:nvPicPr>
          <p:cNvPr id="86" name="圖片 8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92" y="1490182"/>
            <a:ext cx="4813042" cy="230135"/>
          </a:xfrm>
          <a:prstGeom prst="rect">
            <a:avLst/>
          </a:prstGeom>
        </p:spPr>
      </p:pic>
      <p:sp>
        <p:nvSpPr>
          <p:cNvPr id="11" name="內容版面配置區 2 2 1 1 1 1"/>
          <p:cNvSpPr txBox="1">
            <a:spLocks/>
          </p:cNvSpPr>
          <p:nvPr/>
        </p:nvSpPr>
        <p:spPr bwMode="auto">
          <a:xfrm>
            <a:off x="495317" y="1328793"/>
            <a:ext cx="666328" cy="68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新細明體"/>
                <a:ea typeface="新細明體"/>
              </a:rPr>
              <a:t> </a:t>
            </a:r>
            <a:endParaRPr lang="zh-TW" altLang="en-US" dirty="0">
              <a:latin typeface="新細明體"/>
              <a:ea typeface="新細明體"/>
            </a:endParaRPr>
          </a:p>
        </p:txBody>
      </p:sp>
      <p:sp>
        <p:nvSpPr>
          <p:cNvPr id="40" name="內容版面配置區 2 2 2 2 1 1 2 1 2 1"/>
          <p:cNvSpPr txBox="1">
            <a:spLocks/>
          </p:cNvSpPr>
          <p:nvPr/>
        </p:nvSpPr>
        <p:spPr bwMode="auto">
          <a:xfrm>
            <a:off x="467422" y="2050470"/>
            <a:ext cx="588636" cy="50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dirty="0">
                <a:latin typeface="新細明體"/>
                <a:ea typeface="新細明體"/>
              </a:rPr>
              <a:t> </a:t>
            </a:r>
            <a:endParaRPr lang="en-US" altLang="zh-TW" dirty="0">
              <a:latin typeface="新細明體"/>
              <a:ea typeface="新細明體"/>
            </a:endParaRPr>
          </a:p>
        </p:txBody>
      </p:sp>
      <p:pic>
        <p:nvPicPr>
          <p:cNvPr id="89" name="圖片 8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53" y="2187530"/>
            <a:ext cx="2119229" cy="227698"/>
          </a:xfrm>
          <a:prstGeom prst="rect">
            <a:avLst/>
          </a:prstGeom>
        </p:spPr>
      </p:pic>
      <p:pic>
        <p:nvPicPr>
          <p:cNvPr id="88" name="圖片 8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53" y="3680172"/>
            <a:ext cx="3084885" cy="281193"/>
          </a:xfrm>
          <a:prstGeom prst="rect">
            <a:avLst/>
          </a:prstGeom>
        </p:spPr>
      </p:pic>
      <p:pic>
        <p:nvPicPr>
          <p:cNvPr id="94" name="圖片 9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87" y="3026112"/>
            <a:ext cx="5070612" cy="230135"/>
          </a:xfrm>
          <a:prstGeom prst="rect">
            <a:avLst/>
          </a:prstGeom>
        </p:spPr>
      </p:pic>
      <p:sp>
        <p:nvSpPr>
          <p:cNvPr id="91" name="內容版面配置區 2 2 1 1 1 2"/>
          <p:cNvSpPr txBox="1">
            <a:spLocks/>
          </p:cNvSpPr>
          <p:nvPr/>
        </p:nvSpPr>
        <p:spPr bwMode="auto">
          <a:xfrm>
            <a:off x="523212" y="2864723"/>
            <a:ext cx="666328" cy="68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新細明體"/>
                <a:ea typeface="新細明體"/>
              </a:rPr>
              <a:t> </a:t>
            </a:r>
            <a:endParaRPr lang="zh-TW" altLang="en-US" dirty="0">
              <a:latin typeface="新細明體"/>
              <a:ea typeface="新細明體"/>
            </a:endParaRPr>
          </a:p>
        </p:txBody>
      </p:sp>
      <p:sp>
        <p:nvSpPr>
          <p:cNvPr id="92" name="內容版面配置區 2 2 2 2 1 1 2 1 2 2"/>
          <p:cNvSpPr txBox="1">
            <a:spLocks/>
          </p:cNvSpPr>
          <p:nvPr/>
        </p:nvSpPr>
        <p:spPr bwMode="auto">
          <a:xfrm>
            <a:off x="495317" y="3586400"/>
            <a:ext cx="588636" cy="50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dirty="0">
                <a:latin typeface="新細明體"/>
                <a:ea typeface="新細明體"/>
              </a:rPr>
              <a:t> </a:t>
            </a:r>
            <a:endParaRPr lang="en-US" altLang="zh-TW" dirty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59609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40679"/>
            <a:ext cx="8607972" cy="99060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Summary</a:t>
            </a:r>
            <a:endParaRPr lang="zh-TW" altLang="en-US" dirty="0">
              <a:solidFill>
                <a:srgbClr val="002060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33" name="投影片編號版面配置區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28</a:t>
            </a:fld>
            <a:endParaRPr kumimoji="0" lang="en-US" dirty="0"/>
          </a:p>
        </p:txBody>
      </p:sp>
      <p:sp>
        <p:nvSpPr>
          <p:cNvPr id="22" name="Rectangle 3"/>
          <p:cNvSpPr txBox="1">
            <a:spLocks/>
          </p:cNvSpPr>
          <p:nvPr/>
        </p:nvSpPr>
        <p:spPr bwMode="auto">
          <a:xfrm>
            <a:off x="457200" y="1258296"/>
            <a:ext cx="8229600" cy="492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 smtClean="0"/>
              <a:t>A framework of Markov semigroups on quantum ensemble</a:t>
            </a:r>
          </a:p>
          <a:p>
            <a:r>
              <a:rPr lang="en-US" altLang="zh-TW" sz="2400" dirty="0" smtClean="0"/>
              <a:t>Exponential entropy decay </a:t>
            </a:r>
            <a:r>
              <a:rPr lang="en-US" altLang="zh-TW" sz="2400" dirty="0" smtClean="0">
                <a:latin typeface="Bookman Old Style" panose="02050604050505020204" pitchFamily="18" charset="0"/>
              </a:rPr>
              <a:t>↔ </a:t>
            </a:r>
            <a:r>
              <a:rPr lang="el-GR" altLang="zh-TW" sz="2400" dirty="0" smtClean="0">
                <a:latin typeface="Bookman Old Style" panose="02050604050505020204" pitchFamily="18" charset="0"/>
              </a:rPr>
              <a:t>Φ</a:t>
            </a:r>
            <a:r>
              <a:rPr lang="en-US" altLang="zh-TW" sz="2400" dirty="0" smtClean="0">
                <a:latin typeface="Bookman Old Style" panose="02050604050505020204" pitchFamily="18" charset="0"/>
              </a:rPr>
              <a:t>-</a:t>
            </a:r>
            <a:r>
              <a:rPr lang="en-US" altLang="zh-TW" sz="2400" dirty="0" err="1" smtClean="0"/>
              <a:t>Sobolev</a:t>
            </a:r>
            <a:r>
              <a:rPr lang="en-US" altLang="zh-TW" sz="2400" dirty="0" smtClean="0"/>
              <a:t> </a:t>
            </a:r>
            <a:r>
              <a:rPr lang="en-US" altLang="zh-TW" sz="2400" dirty="0" smtClean="0"/>
              <a:t>inequalities</a:t>
            </a:r>
          </a:p>
          <a:p>
            <a:r>
              <a:rPr lang="en-US" altLang="zh-TW" sz="2400" dirty="0" smtClean="0"/>
              <a:t>Sharp </a:t>
            </a:r>
            <a:r>
              <a:rPr lang="en-US" altLang="zh-TW" sz="2400" dirty="0" smtClean="0"/>
              <a:t>bound of the </a:t>
            </a:r>
            <a:r>
              <a:rPr lang="en-US" altLang="zh-TW" sz="2400" dirty="0" err="1" smtClean="0"/>
              <a:t>Holevo</a:t>
            </a:r>
            <a:r>
              <a:rPr lang="en-US" altLang="zh-TW" sz="2400" dirty="0" smtClean="0"/>
              <a:t> quantity</a:t>
            </a:r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r>
              <a:rPr lang="en-US" altLang="zh-TW" sz="2400" dirty="0" smtClean="0"/>
              <a:t>Questions:</a:t>
            </a:r>
          </a:p>
          <a:p>
            <a:r>
              <a:rPr lang="en-US" altLang="zh-TW" sz="2400" dirty="0" smtClean="0">
                <a:solidFill>
                  <a:srgbClr val="0070C0"/>
                </a:solidFill>
              </a:rPr>
              <a:t>Operational meaning of matrix </a:t>
            </a:r>
            <a:r>
              <a:rPr lang="el-GR" altLang="zh-TW" sz="2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Φ</a:t>
            </a:r>
            <a:r>
              <a:rPr lang="en-US" altLang="zh-TW" sz="2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-entropies?</a:t>
            </a:r>
          </a:p>
          <a:p>
            <a:r>
              <a:rPr lang="en-US" altLang="zh-TW" sz="2400" dirty="0" smtClean="0">
                <a:solidFill>
                  <a:srgbClr val="0070C0"/>
                </a:solidFill>
              </a:rPr>
              <a:t>Application to physical systems</a:t>
            </a:r>
            <a:endParaRPr lang="en-US" altLang="zh-TW" sz="2400" dirty="0">
              <a:solidFill>
                <a:srgbClr val="0070C0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88489"/>
            <a:ext cx="4334480" cy="25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8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29</a:t>
            </a:fld>
            <a:endParaRPr lang="zh-TW" altLang="en-US"/>
          </a:p>
        </p:txBody>
      </p:sp>
      <p:pic>
        <p:nvPicPr>
          <p:cNvPr id="5" name="Picture 2" descr="Thanking for Contacting Northstar On-Site Mobile Imag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486" y="1150828"/>
            <a:ext cx="5172075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1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Introduction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43" name="Rectangle 3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1219200"/>
                <a:ext cx="8229600" cy="5162128"/>
              </a:xfrm>
            </p:spPr>
            <p:txBody>
              <a:bodyPr/>
              <a:lstStyle/>
              <a:p>
                <a:r>
                  <a:rPr lang="en-US" altLang="zh-TW" sz="2400" dirty="0" smtClean="0"/>
                  <a:t>Quantum Markov Processes</a:t>
                </a:r>
              </a:p>
              <a:p>
                <a:pPr lvl="1"/>
                <a:r>
                  <a:rPr lang="en-US" altLang="zh-TW" sz="2100" dirty="0" smtClean="0"/>
                  <a:t>Davies, </a:t>
                </a:r>
                <a:r>
                  <a:rPr lang="en-US" altLang="zh-TW" sz="2100" dirty="0" err="1" smtClean="0"/>
                  <a:t>Lindblad</a:t>
                </a:r>
                <a:r>
                  <a:rPr lang="en-US" altLang="zh-TW" sz="2100" dirty="0" smtClean="0"/>
                  <a:t> 60’s : open quantum systems</a:t>
                </a:r>
              </a:p>
              <a:p>
                <a:pPr lvl="1"/>
                <a:r>
                  <a:rPr lang="en-US" altLang="zh-TW" sz="2100" i="1" dirty="0" smtClean="0"/>
                  <a:t>Quantum Dynamical Semigroup</a:t>
                </a:r>
                <a:r>
                  <a:rPr lang="en-US" altLang="zh-TW" sz="2100" dirty="0" smtClean="0"/>
                  <a:t>:</a:t>
                </a:r>
                <a:br>
                  <a:rPr lang="en-US" altLang="zh-TW" sz="2100" dirty="0" smtClean="0"/>
                </a:br>
                <a:r>
                  <a:rPr lang="en-US" altLang="zh-TW" sz="2100" dirty="0" smtClean="0"/>
                  <a:t> </a:t>
                </a:r>
                <a:endParaRPr lang="en-US" altLang="zh-TW" sz="2400" dirty="0" smtClean="0"/>
              </a:p>
              <a:p>
                <a:r>
                  <a:rPr lang="en-US" altLang="zh-TW" sz="2400" dirty="0" smtClean="0"/>
                  <a:t>Long-term Behaviors:</a:t>
                </a:r>
              </a:p>
              <a:p>
                <a:pPr lvl="1"/>
                <a:r>
                  <a:rPr lang="en-US" altLang="zh-TW" sz="2100" dirty="0" err="1" smtClean="0"/>
                  <a:t>Szehr</a:t>
                </a:r>
                <a:r>
                  <a:rPr lang="en-US" altLang="zh-TW" sz="2100" dirty="0" smtClean="0"/>
                  <a:t>, </a:t>
                </a:r>
                <a:r>
                  <a:rPr lang="en-US" altLang="zh-TW" sz="2100" dirty="0" err="1" smtClean="0"/>
                  <a:t>Reeb</a:t>
                </a:r>
                <a:r>
                  <a:rPr lang="en-US" altLang="zh-TW" sz="2100" dirty="0" smtClean="0"/>
                  <a:t>, Wolf (2012, 2013): fixed points, stability</a:t>
                </a:r>
              </a:p>
              <a:p>
                <a:pPr lvl="1"/>
                <a:r>
                  <a:rPr lang="en-US" altLang="zh-TW" sz="2100" dirty="0" err="1" smtClean="0"/>
                  <a:t>Temme</a:t>
                </a:r>
                <a:r>
                  <a:rPr lang="en-US" altLang="zh-TW" sz="2100" dirty="0" smtClean="0"/>
                  <a:t>, et al. (2010): mixing time by the quantum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1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TW" sz="2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100" dirty="0" smtClean="0"/>
                  <a:t>-divergence</a:t>
                </a:r>
                <a:br>
                  <a:rPr lang="en-US" altLang="zh-TW" sz="2100" dirty="0" smtClean="0"/>
                </a:br>
                <a:endParaRPr lang="en-US" altLang="zh-TW" sz="2100" dirty="0" smtClean="0"/>
              </a:p>
              <a:p>
                <a:pPr lvl="1"/>
                <a:r>
                  <a:rPr lang="en-US" altLang="zh-TW" sz="2100" dirty="0" err="1" smtClean="0"/>
                  <a:t>Kastoryano</a:t>
                </a:r>
                <a:r>
                  <a:rPr lang="en-US" altLang="zh-TW" sz="2100" dirty="0" smtClean="0"/>
                  <a:t>, </a:t>
                </a:r>
                <a:r>
                  <a:rPr lang="en-US" altLang="zh-TW" sz="2100" dirty="0" err="1" smtClean="0"/>
                  <a:t>Temme</a:t>
                </a:r>
                <a:r>
                  <a:rPr lang="en-US" altLang="zh-TW" sz="2100" dirty="0" smtClean="0"/>
                  <a:t> (2012): Exponential decays of </a:t>
                </a:r>
                <a14:m>
                  <m:oMath xmlns:m="http://schemas.openxmlformats.org/officeDocument/2006/math">
                    <m:r>
                      <a:rPr lang="zh-TW" altLang="en-US" sz="21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TW" altLang="en-US" sz="2100" dirty="0" smtClean="0"/>
                  <a:t>    </a:t>
                </a:r>
                <a:r>
                  <a:rPr lang="en-US" altLang="zh-TW" sz="2100" dirty="0" smtClean="0"/>
                  <a:t>-entropies</a:t>
                </a:r>
                <a:endParaRPr lang="en-US" altLang="zh-TW" sz="2100" dirty="0"/>
              </a:p>
              <a:p>
                <a:r>
                  <a:rPr lang="en-US" altLang="zh-TW" sz="2400" dirty="0" smtClean="0"/>
                  <a:t>Applications</a:t>
                </a:r>
              </a:p>
              <a:p>
                <a:pPr lvl="1"/>
                <a:r>
                  <a:rPr lang="en-US" altLang="zh-TW" sz="2100" dirty="0" smtClean="0"/>
                  <a:t>Kraus </a:t>
                </a:r>
                <a:r>
                  <a:rPr lang="en-US" altLang="zh-TW" sz="2100" i="1" dirty="0" smtClean="0"/>
                  <a:t>et al.</a:t>
                </a:r>
                <a:r>
                  <a:rPr lang="en-US" altLang="zh-TW" sz="2100" dirty="0" smtClean="0"/>
                  <a:t> (2008): State Preparation</a:t>
                </a:r>
              </a:p>
              <a:p>
                <a:pPr lvl="1"/>
                <a:r>
                  <a:rPr lang="en-US" altLang="zh-TW" sz="2100" dirty="0" err="1"/>
                  <a:t>Verstraete</a:t>
                </a:r>
                <a:r>
                  <a:rPr lang="en-US" altLang="zh-TW" sz="2100" dirty="0"/>
                  <a:t> </a:t>
                </a:r>
                <a:r>
                  <a:rPr lang="en-US" altLang="zh-TW" sz="2100" i="1" dirty="0"/>
                  <a:t>et al.</a:t>
                </a:r>
                <a:r>
                  <a:rPr lang="en-US" altLang="zh-TW" sz="2100" dirty="0"/>
                  <a:t> (2009</a:t>
                </a:r>
                <a:r>
                  <a:rPr lang="en-US" altLang="zh-TW" sz="2100" dirty="0" smtClean="0"/>
                  <a:t>): </a:t>
                </a:r>
                <a:r>
                  <a:rPr lang="en-US" altLang="zh-TW" sz="2100" dirty="0"/>
                  <a:t>dissipative quantum computations</a:t>
                </a:r>
                <a:endParaRPr lang="en-US" altLang="zh-TW" sz="2400" dirty="0"/>
              </a:p>
              <a:p>
                <a:pPr lvl="1"/>
                <a:endParaRPr lang="en-US" altLang="zh-TW" sz="2100" dirty="0"/>
              </a:p>
            </p:txBody>
          </p:sp>
        </mc:Choice>
        <mc:Fallback>
          <p:sp>
            <p:nvSpPr>
              <p:cNvPr id="10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19200"/>
                <a:ext cx="8229600" cy="5162128"/>
              </a:xfrm>
              <a:blipFill>
                <a:blip r:embed="rId12"/>
                <a:stretch>
                  <a:fillRect l="-519" t="-9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975631" y="6089736"/>
            <a:ext cx="8077148" cy="46166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en-US" altLang="zh-TW" sz="12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Lindblad</a:t>
            </a:r>
            <a:r>
              <a:rPr lang="en-US" altLang="zh-TW" sz="1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“On the generators of Quantum dynamical semigroups,” </a:t>
            </a:r>
            <a:r>
              <a:rPr lang="en-US" altLang="zh-TW" sz="1200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</a:t>
            </a:r>
            <a:r>
              <a:rPr lang="en-US" altLang="zh-TW" sz="12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Math. Phys. (</a:t>
            </a:r>
            <a:r>
              <a:rPr lang="en-US" altLang="zh-TW" sz="1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1976)</a:t>
            </a:r>
          </a:p>
          <a:p>
            <a:r>
              <a:rPr lang="en-US" altLang="zh-TW" sz="1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US" altLang="zh-TW" sz="12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Verstraete</a:t>
            </a:r>
            <a:r>
              <a:rPr lang="en-US" altLang="zh-TW" sz="1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Wolf, J. </a:t>
            </a:r>
            <a:r>
              <a:rPr lang="en-US" altLang="zh-TW" sz="12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Cirac</a:t>
            </a:r>
            <a:r>
              <a:rPr lang="en-US" altLang="zh-TW" sz="1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“Quantum computation and quantum-state engineering driven by dissipation”, </a:t>
            </a:r>
            <a:r>
              <a:rPr lang="en-US" altLang="zh-TW" sz="12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Nat. Phys. </a:t>
            </a:r>
            <a:r>
              <a:rPr lang="en-US" altLang="zh-TW" sz="1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(2009)</a:t>
            </a:r>
            <a:endParaRPr lang="en-US" altLang="zh-TW" sz="1200" i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圖片 3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308" y="4003830"/>
            <a:ext cx="2712857" cy="262141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36" y="4406187"/>
            <a:ext cx="265190" cy="243852"/>
          </a:xfrm>
          <a:prstGeom prst="rect">
            <a:avLst/>
          </a:prstGeom>
        </p:spPr>
      </p:pic>
      <p:cxnSp>
        <p:nvCxnSpPr>
          <p:cNvPr id="18" name="直線單箭頭接點 17"/>
          <p:cNvCxnSpPr>
            <a:endCxn id="19" idx="1"/>
          </p:cNvCxnSpPr>
          <p:nvPr/>
        </p:nvCxnSpPr>
        <p:spPr>
          <a:xfrm flipV="1">
            <a:off x="3918111" y="594074"/>
            <a:ext cx="299780" cy="471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圓角矩形 18"/>
          <p:cNvSpPr/>
          <p:nvPr/>
        </p:nvSpPr>
        <p:spPr>
          <a:xfrm>
            <a:off x="4217891" y="381982"/>
            <a:ext cx="659840" cy="42418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單箭頭接點 19"/>
          <p:cNvCxnSpPr>
            <a:stCxn id="19" idx="3"/>
            <a:endCxn id="21" idx="1"/>
          </p:cNvCxnSpPr>
          <p:nvPr/>
        </p:nvCxnSpPr>
        <p:spPr>
          <a:xfrm flipV="1">
            <a:off x="4877732" y="592910"/>
            <a:ext cx="299780" cy="116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圓角矩形 20"/>
          <p:cNvSpPr/>
          <p:nvPr/>
        </p:nvSpPr>
        <p:spPr>
          <a:xfrm>
            <a:off x="5177512" y="380818"/>
            <a:ext cx="659840" cy="42418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2" name="直線單箭頭接點 21"/>
          <p:cNvCxnSpPr>
            <a:stCxn id="21" idx="3"/>
            <a:endCxn id="23" idx="1"/>
          </p:cNvCxnSpPr>
          <p:nvPr/>
        </p:nvCxnSpPr>
        <p:spPr>
          <a:xfrm>
            <a:off x="5837353" y="592910"/>
            <a:ext cx="29978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圓角矩形 22"/>
          <p:cNvSpPr/>
          <p:nvPr/>
        </p:nvSpPr>
        <p:spPr>
          <a:xfrm>
            <a:off x="6137133" y="380818"/>
            <a:ext cx="659840" cy="42418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4" name="直線單箭頭接點 23"/>
          <p:cNvCxnSpPr>
            <a:stCxn id="23" idx="3"/>
          </p:cNvCxnSpPr>
          <p:nvPr/>
        </p:nvCxnSpPr>
        <p:spPr>
          <a:xfrm>
            <a:off x="6796973" y="592910"/>
            <a:ext cx="29978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圖片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800" y="522896"/>
            <a:ext cx="125415" cy="138810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212" y="522896"/>
            <a:ext cx="125415" cy="138810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251" y="518238"/>
            <a:ext cx="125415" cy="138810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30" y="528870"/>
            <a:ext cx="118025" cy="139835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018" y="578088"/>
            <a:ext cx="202125" cy="20699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799" y="494167"/>
            <a:ext cx="1100731" cy="230132"/>
          </a:xfrm>
          <a:prstGeom prst="rect">
            <a:avLst/>
          </a:prstGeom>
        </p:spPr>
      </p:pic>
      <p:sp>
        <p:nvSpPr>
          <p:cNvPr id="33" name="圓角矩形 32"/>
          <p:cNvSpPr/>
          <p:nvPr/>
        </p:nvSpPr>
        <p:spPr>
          <a:xfrm>
            <a:off x="3472069" y="152400"/>
            <a:ext cx="5287618" cy="858555"/>
          </a:xfrm>
          <a:prstGeom prst="roundRect">
            <a:avLst/>
          </a:prstGeom>
          <a:noFill/>
          <a:ln>
            <a:solidFill>
              <a:srgbClr val="00B0F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90" y="2053221"/>
            <a:ext cx="3403110" cy="33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1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Relationship</a:t>
            </a:r>
            <a:endParaRPr lang="zh-TW" altLang="en-US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30</a:t>
            </a:fld>
            <a:endParaRPr kumimoji="0" lang="en-US" dirty="0"/>
          </a:p>
        </p:txBody>
      </p:sp>
      <p:sp>
        <p:nvSpPr>
          <p:cNvPr id="4" name="圓角矩形 3"/>
          <p:cNvSpPr/>
          <p:nvPr/>
        </p:nvSpPr>
        <p:spPr>
          <a:xfrm>
            <a:off x="2504659" y="2607711"/>
            <a:ext cx="1941445" cy="89452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Concentration Inequalities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2504658" y="1335502"/>
            <a:ext cx="1941445" cy="894522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Machine Learning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13" name="圖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86538" y="2240591"/>
            <a:ext cx="377685" cy="356554"/>
          </a:xfrm>
          <a:prstGeom prst="rect">
            <a:avLst/>
          </a:prstGeom>
        </p:spPr>
      </p:pic>
      <p:sp>
        <p:nvSpPr>
          <p:cNvPr id="19" name="圓角矩形 18"/>
          <p:cNvSpPr/>
          <p:nvPr/>
        </p:nvSpPr>
        <p:spPr>
          <a:xfrm>
            <a:off x="563213" y="3763272"/>
            <a:ext cx="1941445" cy="894522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Entropy Method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8" name="直線單箭頭接點 17"/>
          <p:cNvCxnSpPr>
            <a:stCxn id="19" idx="0"/>
            <a:endCxn id="4" idx="1"/>
          </p:cNvCxnSpPr>
          <p:nvPr/>
        </p:nvCxnSpPr>
        <p:spPr>
          <a:xfrm flipV="1">
            <a:off x="1533936" y="3054972"/>
            <a:ext cx="970723" cy="708300"/>
          </a:xfrm>
          <a:prstGeom prst="straightConnector1">
            <a:avLst/>
          </a:prstGeom>
          <a:ln w="28575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圓角矩形 22"/>
          <p:cNvSpPr/>
          <p:nvPr/>
        </p:nvSpPr>
        <p:spPr>
          <a:xfrm>
            <a:off x="4446103" y="3764514"/>
            <a:ext cx="1941445" cy="894522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Log-</a:t>
            </a:r>
            <a:r>
              <a:rPr lang="en-US" altLang="zh-TW" dirty="0" err="1" smtClean="0">
                <a:solidFill>
                  <a:schemeClr val="tx1"/>
                </a:solidFill>
              </a:rPr>
              <a:t>Sobolev</a:t>
            </a:r>
            <a:r>
              <a:rPr lang="en-US" altLang="zh-TW" dirty="0" smtClean="0">
                <a:solidFill>
                  <a:schemeClr val="tx1"/>
                </a:solidFill>
              </a:rPr>
              <a:t> Inequalities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4" name="直線單箭頭接點 23"/>
          <p:cNvCxnSpPr>
            <a:stCxn id="23" idx="0"/>
            <a:endCxn id="4" idx="3"/>
          </p:cNvCxnSpPr>
          <p:nvPr/>
        </p:nvCxnSpPr>
        <p:spPr>
          <a:xfrm flipH="1" flipV="1">
            <a:off x="4446104" y="3054972"/>
            <a:ext cx="970722" cy="709542"/>
          </a:xfrm>
          <a:prstGeom prst="straightConnector1">
            <a:avLst/>
          </a:prstGeom>
          <a:ln w="28575">
            <a:solidFill>
              <a:srgbClr val="C00000">
                <a:alpha val="16000"/>
              </a:srgbClr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圓角矩形 33"/>
          <p:cNvSpPr/>
          <p:nvPr/>
        </p:nvSpPr>
        <p:spPr>
          <a:xfrm>
            <a:off x="3982279" y="5269326"/>
            <a:ext cx="2895600" cy="894522"/>
          </a:xfrm>
          <a:prstGeom prst="roundRect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Markov Processes – 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Semigroup Theory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35" name="直線單箭頭接點 34"/>
          <p:cNvCxnSpPr>
            <a:stCxn id="34" idx="0"/>
            <a:endCxn id="23" idx="2"/>
          </p:cNvCxnSpPr>
          <p:nvPr/>
        </p:nvCxnSpPr>
        <p:spPr>
          <a:xfrm flipH="1" flipV="1">
            <a:off x="5416826" y="4659036"/>
            <a:ext cx="13253" cy="610290"/>
          </a:xfrm>
          <a:prstGeom prst="straightConnector1">
            <a:avLst/>
          </a:prstGeom>
          <a:ln w="28575">
            <a:solidFill>
              <a:srgbClr val="FF5050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>
            <a:stCxn id="23" idx="1"/>
            <a:endCxn id="43" idx="3"/>
          </p:cNvCxnSpPr>
          <p:nvPr/>
        </p:nvCxnSpPr>
        <p:spPr>
          <a:xfrm flipH="1">
            <a:off x="2504658" y="4211775"/>
            <a:ext cx="1941445" cy="1453288"/>
          </a:xfrm>
          <a:prstGeom prst="straightConnector1">
            <a:avLst/>
          </a:prstGeom>
          <a:ln w="28575">
            <a:solidFill>
              <a:srgbClr val="FF6600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圓角矩形 42"/>
          <p:cNvSpPr/>
          <p:nvPr/>
        </p:nvSpPr>
        <p:spPr>
          <a:xfrm>
            <a:off x="563213" y="5217802"/>
            <a:ext cx="1941445" cy="894522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Subadditivity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44" name="直線單箭頭接點 43"/>
          <p:cNvCxnSpPr>
            <a:stCxn id="43" idx="0"/>
            <a:endCxn id="19" idx="2"/>
          </p:cNvCxnSpPr>
          <p:nvPr/>
        </p:nvCxnSpPr>
        <p:spPr>
          <a:xfrm flipV="1">
            <a:off x="1533936" y="4657794"/>
            <a:ext cx="0" cy="560008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圓角矩形 54"/>
          <p:cNvSpPr/>
          <p:nvPr/>
        </p:nvSpPr>
        <p:spPr>
          <a:xfrm>
            <a:off x="7222435" y="2868750"/>
            <a:ext cx="1404730" cy="89452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Physics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6" name="圓角矩形 55"/>
          <p:cNvSpPr/>
          <p:nvPr/>
        </p:nvSpPr>
        <p:spPr>
          <a:xfrm>
            <a:off x="7282070" y="4657794"/>
            <a:ext cx="1404730" cy="894522"/>
          </a:xfrm>
          <a:prstGeom prst="roundRect">
            <a:avLst/>
          </a:pr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Computer Science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65" name="弧形接點 64"/>
          <p:cNvCxnSpPr>
            <a:stCxn id="23" idx="3"/>
            <a:endCxn id="55" idx="1"/>
          </p:cNvCxnSpPr>
          <p:nvPr/>
        </p:nvCxnSpPr>
        <p:spPr>
          <a:xfrm flipV="1">
            <a:off x="6387548" y="3316011"/>
            <a:ext cx="834887" cy="895764"/>
          </a:xfrm>
          <a:prstGeom prst="curvedConnector3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弧形接點 67"/>
          <p:cNvCxnSpPr>
            <a:stCxn id="23" idx="3"/>
            <a:endCxn id="56" idx="1"/>
          </p:cNvCxnSpPr>
          <p:nvPr/>
        </p:nvCxnSpPr>
        <p:spPr>
          <a:xfrm>
            <a:off x="6387548" y="4211775"/>
            <a:ext cx="894522" cy="893280"/>
          </a:xfrm>
          <a:prstGeom prst="curvedConnector3">
            <a:avLst/>
          </a:prstGeom>
          <a:ln w="19050">
            <a:solidFill>
              <a:srgbClr val="99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圖片 2" descr="10 Questions Birth Moms Hat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6" name="圖片 5" descr="question_mark_serious_thinker_500_clr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618" y="2434537"/>
            <a:ext cx="884581" cy="110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9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</a:t>
            </a:fld>
            <a:endParaRPr lang="zh-TW" altLang="en-US"/>
          </a:p>
        </p:txBody>
      </p:sp>
      <p:cxnSp>
        <p:nvCxnSpPr>
          <p:cNvPr id="5" name="直線單箭頭接點 4"/>
          <p:cNvCxnSpPr>
            <a:stCxn id="118" idx="3"/>
            <a:endCxn id="11" idx="1"/>
          </p:cNvCxnSpPr>
          <p:nvPr/>
        </p:nvCxnSpPr>
        <p:spPr>
          <a:xfrm flipV="1">
            <a:off x="2356786" y="1972313"/>
            <a:ext cx="408373" cy="962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圓角矩形 5"/>
          <p:cNvSpPr/>
          <p:nvPr/>
        </p:nvSpPr>
        <p:spPr>
          <a:xfrm>
            <a:off x="4572000" y="1578517"/>
            <a:ext cx="1752214" cy="351845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圖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796" y="1910120"/>
            <a:ext cx="192432" cy="139835"/>
          </a:xfrm>
          <a:prstGeom prst="rect">
            <a:avLst/>
          </a:prstGeom>
          <a:ln>
            <a:noFill/>
          </a:ln>
        </p:spPr>
      </p:pic>
      <p:sp>
        <p:nvSpPr>
          <p:cNvPr id="10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Quantum Ensemble: C-Q Channel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2765159" y="1728570"/>
            <a:ext cx="533274" cy="48748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8" name="圖片 1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819" y="1875459"/>
            <a:ext cx="661967" cy="212959"/>
          </a:xfrm>
          <a:prstGeom prst="rect">
            <a:avLst/>
          </a:prstGeom>
        </p:spPr>
      </p:pic>
      <p:cxnSp>
        <p:nvCxnSpPr>
          <p:cNvPr id="19" name="直線單箭頭接點 18"/>
          <p:cNvCxnSpPr>
            <a:stCxn id="11" idx="3"/>
            <a:endCxn id="38" idx="2"/>
          </p:cNvCxnSpPr>
          <p:nvPr/>
        </p:nvCxnSpPr>
        <p:spPr>
          <a:xfrm flipV="1">
            <a:off x="3298433" y="1960981"/>
            <a:ext cx="408373" cy="1133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stCxn id="38" idx="6"/>
          </p:cNvCxnSpPr>
          <p:nvPr/>
        </p:nvCxnSpPr>
        <p:spPr>
          <a:xfrm>
            <a:off x="4141805" y="1960981"/>
            <a:ext cx="408372" cy="360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>
            <a:stCxn id="122" idx="3"/>
            <a:endCxn id="29" idx="1"/>
          </p:cNvCxnSpPr>
          <p:nvPr/>
        </p:nvCxnSpPr>
        <p:spPr>
          <a:xfrm>
            <a:off x="2353702" y="2880372"/>
            <a:ext cx="411457" cy="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圖片 3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327" y="2824585"/>
            <a:ext cx="196281" cy="139835"/>
          </a:xfrm>
          <a:prstGeom prst="rect">
            <a:avLst/>
          </a:prstGeom>
        </p:spPr>
      </p:pic>
      <p:sp>
        <p:nvSpPr>
          <p:cNvPr id="29" name="圓角矩形 28"/>
          <p:cNvSpPr/>
          <p:nvPr/>
        </p:nvSpPr>
        <p:spPr>
          <a:xfrm>
            <a:off x="2765159" y="2636631"/>
            <a:ext cx="533274" cy="48748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2" name="圖片 1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21" y="2773892"/>
            <a:ext cx="668381" cy="212959"/>
          </a:xfrm>
          <a:prstGeom prst="rect">
            <a:avLst/>
          </a:prstGeom>
        </p:spPr>
      </p:pic>
      <p:cxnSp>
        <p:nvCxnSpPr>
          <p:cNvPr id="31" name="直線單箭頭接點 30"/>
          <p:cNvCxnSpPr>
            <a:stCxn id="29" idx="3"/>
            <a:endCxn id="44" idx="2"/>
          </p:cNvCxnSpPr>
          <p:nvPr/>
        </p:nvCxnSpPr>
        <p:spPr>
          <a:xfrm flipV="1">
            <a:off x="3298433" y="2880372"/>
            <a:ext cx="430195" cy="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>
            <a:stCxn id="44" idx="6"/>
          </p:cNvCxnSpPr>
          <p:nvPr/>
        </p:nvCxnSpPr>
        <p:spPr>
          <a:xfrm flipV="1">
            <a:off x="4163627" y="2880371"/>
            <a:ext cx="379924" cy="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橢圓 37"/>
          <p:cNvSpPr/>
          <p:nvPr/>
        </p:nvSpPr>
        <p:spPr>
          <a:xfrm>
            <a:off x="3706806" y="1746304"/>
            <a:ext cx="434999" cy="429353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橢圓 43"/>
          <p:cNvSpPr/>
          <p:nvPr/>
        </p:nvSpPr>
        <p:spPr>
          <a:xfrm>
            <a:off x="3728628" y="2665695"/>
            <a:ext cx="434999" cy="429353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8" name="直線單箭頭接點 47"/>
          <p:cNvCxnSpPr>
            <a:stCxn id="124" idx="3"/>
            <a:endCxn id="50" idx="1"/>
          </p:cNvCxnSpPr>
          <p:nvPr/>
        </p:nvCxnSpPr>
        <p:spPr>
          <a:xfrm flipV="1">
            <a:off x="2357302" y="4700857"/>
            <a:ext cx="414483" cy="63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圖片 5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954" y="4645069"/>
            <a:ext cx="219373" cy="139835"/>
          </a:xfrm>
          <a:prstGeom prst="rect">
            <a:avLst/>
          </a:prstGeom>
        </p:spPr>
      </p:pic>
      <p:sp>
        <p:nvSpPr>
          <p:cNvPr id="50" name="圓角矩形 49"/>
          <p:cNvSpPr/>
          <p:nvPr/>
        </p:nvSpPr>
        <p:spPr>
          <a:xfrm>
            <a:off x="2771785" y="4457114"/>
            <a:ext cx="533274" cy="48748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4" name="圖片 1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454" y="4595016"/>
            <a:ext cx="715848" cy="212959"/>
          </a:xfrm>
          <a:prstGeom prst="rect">
            <a:avLst/>
          </a:prstGeom>
        </p:spPr>
      </p:pic>
      <p:cxnSp>
        <p:nvCxnSpPr>
          <p:cNvPr id="52" name="直線單箭頭接點 51"/>
          <p:cNvCxnSpPr>
            <a:stCxn id="50" idx="3"/>
            <a:endCxn id="54" idx="2"/>
          </p:cNvCxnSpPr>
          <p:nvPr/>
        </p:nvCxnSpPr>
        <p:spPr>
          <a:xfrm flipV="1">
            <a:off x="3305059" y="4700855"/>
            <a:ext cx="430195" cy="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>
            <a:stCxn id="54" idx="6"/>
          </p:cNvCxnSpPr>
          <p:nvPr/>
        </p:nvCxnSpPr>
        <p:spPr>
          <a:xfrm flipV="1">
            <a:off x="4170253" y="4700854"/>
            <a:ext cx="379924" cy="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橢圓 53"/>
          <p:cNvSpPr/>
          <p:nvPr/>
        </p:nvSpPr>
        <p:spPr>
          <a:xfrm>
            <a:off x="3735254" y="4486178"/>
            <a:ext cx="434999" cy="429353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2" name="圖片 6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796" y="3623333"/>
            <a:ext cx="42674" cy="320055"/>
          </a:xfrm>
          <a:prstGeom prst="rect">
            <a:avLst/>
          </a:prstGeom>
        </p:spPr>
      </p:pic>
      <p:pic>
        <p:nvPicPr>
          <p:cNvPr id="67" name="圖片 6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81" y="3224125"/>
            <a:ext cx="210018" cy="227850"/>
          </a:xfrm>
          <a:prstGeom prst="rect">
            <a:avLst/>
          </a:prstGeom>
        </p:spPr>
      </p:pic>
      <p:sp>
        <p:nvSpPr>
          <p:cNvPr id="68" name="左大括弧 67"/>
          <p:cNvSpPr/>
          <p:nvPr/>
        </p:nvSpPr>
        <p:spPr>
          <a:xfrm>
            <a:off x="1106911" y="1974604"/>
            <a:ext cx="245166" cy="272689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0" name="圖片 6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98" y="3124116"/>
            <a:ext cx="204074" cy="225868"/>
          </a:xfrm>
          <a:prstGeom prst="rect">
            <a:avLst/>
          </a:prstGeom>
        </p:spPr>
      </p:pic>
      <p:cxnSp>
        <p:nvCxnSpPr>
          <p:cNvPr id="71" name="直線單箭頭接點 70"/>
          <p:cNvCxnSpPr/>
          <p:nvPr/>
        </p:nvCxnSpPr>
        <p:spPr>
          <a:xfrm>
            <a:off x="6324214" y="1960980"/>
            <a:ext cx="401747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/>
          <p:nvPr/>
        </p:nvCxnSpPr>
        <p:spPr>
          <a:xfrm flipV="1">
            <a:off x="6330840" y="2880371"/>
            <a:ext cx="379924" cy="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單箭頭接點 74"/>
          <p:cNvCxnSpPr/>
          <p:nvPr/>
        </p:nvCxnSpPr>
        <p:spPr>
          <a:xfrm>
            <a:off x="6301719" y="4694905"/>
            <a:ext cx="401747" cy="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單箭頭接點 76"/>
          <p:cNvCxnSpPr/>
          <p:nvPr/>
        </p:nvCxnSpPr>
        <p:spPr>
          <a:xfrm>
            <a:off x="6323542" y="3795036"/>
            <a:ext cx="368340" cy="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單箭頭接點 79"/>
          <p:cNvCxnSpPr>
            <a:endCxn id="82" idx="2"/>
          </p:cNvCxnSpPr>
          <p:nvPr/>
        </p:nvCxnSpPr>
        <p:spPr>
          <a:xfrm flipV="1">
            <a:off x="3326882" y="3788429"/>
            <a:ext cx="430195" cy="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單箭頭接點 80"/>
          <p:cNvCxnSpPr>
            <a:stCxn id="82" idx="6"/>
          </p:cNvCxnSpPr>
          <p:nvPr/>
        </p:nvCxnSpPr>
        <p:spPr>
          <a:xfrm flipV="1">
            <a:off x="4192076" y="3788428"/>
            <a:ext cx="379924" cy="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橢圓 81"/>
          <p:cNvSpPr/>
          <p:nvPr/>
        </p:nvSpPr>
        <p:spPr>
          <a:xfrm>
            <a:off x="3757077" y="3573752"/>
            <a:ext cx="434999" cy="429353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5" name="圖片 8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397" y="1850436"/>
            <a:ext cx="545224" cy="212960"/>
          </a:xfrm>
          <a:prstGeom prst="rect">
            <a:avLst/>
          </a:prstGeom>
          <a:ln>
            <a:noFill/>
          </a:ln>
        </p:spPr>
      </p:pic>
      <p:pic>
        <p:nvPicPr>
          <p:cNvPr id="87" name="圖片 8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695" y="2773891"/>
            <a:ext cx="545224" cy="212960"/>
          </a:xfrm>
          <a:prstGeom prst="rect">
            <a:avLst/>
          </a:prstGeom>
          <a:ln>
            <a:noFill/>
          </a:ln>
        </p:spPr>
      </p:pic>
      <p:pic>
        <p:nvPicPr>
          <p:cNvPr id="89" name="圖片 8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397" y="4588425"/>
            <a:ext cx="565750" cy="212960"/>
          </a:xfrm>
          <a:prstGeom prst="rect">
            <a:avLst/>
          </a:prstGeom>
          <a:ln>
            <a:noFill/>
          </a:ln>
        </p:spPr>
      </p:pic>
      <p:pic>
        <p:nvPicPr>
          <p:cNvPr id="2" name="圖片 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266" y="5248485"/>
            <a:ext cx="1510516" cy="27829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899" y="5273200"/>
            <a:ext cx="2226678" cy="252997"/>
          </a:xfrm>
          <a:prstGeom prst="rect">
            <a:avLst/>
          </a:prstGeom>
        </p:spPr>
      </p:pic>
      <p:pic>
        <p:nvPicPr>
          <p:cNvPr id="105" name="圖片 10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435" y="3720188"/>
            <a:ext cx="207827" cy="139835"/>
          </a:xfrm>
          <a:prstGeom prst="rect">
            <a:avLst/>
          </a:prstGeom>
        </p:spPr>
      </p:pic>
      <p:pic>
        <p:nvPicPr>
          <p:cNvPr id="107" name="圖片 106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660" y="3710588"/>
            <a:ext cx="556770" cy="212960"/>
          </a:xfrm>
          <a:prstGeom prst="rect">
            <a:avLst/>
          </a:prstGeom>
          <a:ln>
            <a:noFill/>
          </a:ln>
        </p:spPr>
      </p:pic>
      <p:cxnSp>
        <p:nvCxnSpPr>
          <p:cNvPr id="112" name="直線接點 111"/>
          <p:cNvCxnSpPr/>
          <p:nvPr/>
        </p:nvCxnSpPr>
        <p:spPr>
          <a:xfrm>
            <a:off x="4565374" y="1963542"/>
            <a:ext cx="1751542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接點 114"/>
          <p:cNvCxnSpPr/>
          <p:nvPr/>
        </p:nvCxnSpPr>
        <p:spPr>
          <a:xfrm>
            <a:off x="4572000" y="2880371"/>
            <a:ext cx="1751542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接點 115"/>
          <p:cNvCxnSpPr/>
          <p:nvPr/>
        </p:nvCxnSpPr>
        <p:spPr>
          <a:xfrm>
            <a:off x="4579298" y="3795036"/>
            <a:ext cx="1751542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接點 116"/>
          <p:cNvCxnSpPr/>
          <p:nvPr/>
        </p:nvCxnSpPr>
        <p:spPr>
          <a:xfrm>
            <a:off x="4579298" y="4694905"/>
            <a:ext cx="1751542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13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</a:t>
            </a:fld>
            <a:endParaRPr lang="zh-TW" altLang="en-US"/>
          </a:p>
        </p:txBody>
      </p:sp>
      <p:cxnSp>
        <p:nvCxnSpPr>
          <p:cNvPr id="19" name="直線單箭頭接點 18"/>
          <p:cNvCxnSpPr>
            <a:endCxn id="23" idx="1"/>
          </p:cNvCxnSpPr>
          <p:nvPr/>
        </p:nvCxnSpPr>
        <p:spPr>
          <a:xfrm>
            <a:off x="2511264" y="2003700"/>
            <a:ext cx="380885" cy="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圓角矩形 19"/>
          <p:cNvSpPr/>
          <p:nvPr/>
        </p:nvSpPr>
        <p:spPr>
          <a:xfrm>
            <a:off x="4698990" y="1609905"/>
            <a:ext cx="1752214" cy="351845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1" name="圖片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786" y="1941508"/>
            <a:ext cx="192432" cy="139835"/>
          </a:xfrm>
          <a:prstGeom prst="rect">
            <a:avLst/>
          </a:prstGeom>
          <a:ln>
            <a:noFill/>
          </a:ln>
        </p:spPr>
      </p:pic>
      <p:sp>
        <p:nvSpPr>
          <p:cNvPr id="23" name="圓角矩形 22"/>
          <p:cNvSpPr/>
          <p:nvPr/>
        </p:nvSpPr>
        <p:spPr>
          <a:xfrm>
            <a:off x="2892149" y="1759958"/>
            <a:ext cx="533274" cy="48748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5" name="直線單箭頭接點 24"/>
          <p:cNvCxnSpPr>
            <a:stCxn id="23" idx="3"/>
            <a:endCxn id="39" idx="2"/>
          </p:cNvCxnSpPr>
          <p:nvPr/>
        </p:nvCxnSpPr>
        <p:spPr>
          <a:xfrm flipV="1">
            <a:off x="3425423" y="1992369"/>
            <a:ext cx="408373" cy="1133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stCxn id="39" idx="6"/>
          </p:cNvCxnSpPr>
          <p:nvPr/>
        </p:nvCxnSpPr>
        <p:spPr>
          <a:xfrm>
            <a:off x="4268795" y="1992369"/>
            <a:ext cx="408372" cy="360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>
            <a:endCxn id="33" idx="1"/>
          </p:cNvCxnSpPr>
          <p:nvPr/>
        </p:nvCxnSpPr>
        <p:spPr>
          <a:xfrm>
            <a:off x="2518961" y="2911760"/>
            <a:ext cx="373188" cy="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圖片 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317" y="2855973"/>
            <a:ext cx="196281" cy="139835"/>
          </a:xfrm>
          <a:prstGeom prst="rect">
            <a:avLst/>
          </a:prstGeom>
        </p:spPr>
      </p:pic>
      <p:sp>
        <p:nvSpPr>
          <p:cNvPr id="33" name="圓角矩形 32"/>
          <p:cNvSpPr/>
          <p:nvPr/>
        </p:nvSpPr>
        <p:spPr>
          <a:xfrm>
            <a:off x="2892149" y="2668019"/>
            <a:ext cx="533274" cy="48748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7" name="直線單箭頭接點 36"/>
          <p:cNvCxnSpPr>
            <a:stCxn id="33" idx="3"/>
            <a:endCxn id="40" idx="2"/>
          </p:cNvCxnSpPr>
          <p:nvPr/>
        </p:nvCxnSpPr>
        <p:spPr>
          <a:xfrm flipV="1">
            <a:off x="3425423" y="2911760"/>
            <a:ext cx="430195" cy="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>
            <a:stCxn id="40" idx="6"/>
          </p:cNvCxnSpPr>
          <p:nvPr/>
        </p:nvCxnSpPr>
        <p:spPr>
          <a:xfrm flipV="1">
            <a:off x="4290617" y="2911759"/>
            <a:ext cx="379924" cy="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橢圓 38"/>
          <p:cNvSpPr/>
          <p:nvPr/>
        </p:nvSpPr>
        <p:spPr>
          <a:xfrm>
            <a:off x="3833796" y="1777692"/>
            <a:ext cx="434999" cy="429353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橢圓 39"/>
          <p:cNvSpPr/>
          <p:nvPr/>
        </p:nvSpPr>
        <p:spPr>
          <a:xfrm>
            <a:off x="3855618" y="2697083"/>
            <a:ext cx="434999" cy="429353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1" name="直線單箭頭接點 40"/>
          <p:cNvCxnSpPr>
            <a:endCxn id="43" idx="1"/>
          </p:cNvCxnSpPr>
          <p:nvPr/>
        </p:nvCxnSpPr>
        <p:spPr>
          <a:xfrm>
            <a:off x="2570992" y="4730591"/>
            <a:ext cx="327783" cy="165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圖片 4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44" y="4676457"/>
            <a:ext cx="219373" cy="139835"/>
          </a:xfrm>
          <a:prstGeom prst="rect">
            <a:avLst/>
          </a:prstGeom>
        </p:spPr>
      </p:pic>
      <p:sp>
        <p:nvSpPr>
          <p:cNvPr id="43" name="圓角矩形 42"/>
          <p:cNvSpPr/>
          <p:nvPr/>
        </p:nvSpPr>
        <p:spPr>
          <a:xfrm>
            <a:off x="2898775" y="4488502"/>
            <a:ext cx="533274" cy="48748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5" name="直線單箭頭接點 44"/>
          <p:cNvCxnSpPr>
            <a:stCxn id="43" idx="3"/>
            <a:endCxn id="47" idx="2"/>
          </p:cNvCxnSpPr>
          <p:nvPr/>
        </p:nvCxnSpPr>
        <p:spPr>
          <a:xfrm flipV="1">
            <a:off x="3432049" y="4732243"/>
            <a:ext cx="430195" cy="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>
            <a:stCxn id="47" idx="6"/>
          </p:cNvCxnSpPr>
          <p:nvPr/>
        </p:nvCxnSpPr>
        <p:spPr>
          <a:xfrm flipV="1">
            <a:off x="4297243" y="4732242"/>
            <a:ext cx="379924" cy="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/>
          <p:cNvSpPr/>
          <p:nvPr/>
        </p:nvSpPr>
        <p:spPr>
          <a:xfrm>
            <a:off x="3862244" y="4517566"/>
            <a:ext cx="434999" cy="429353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8" name="圖片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86" y="3654721"/>
            <a:ext cx="42674" cy="320055"/>
          </a:xfrm>
          <a:prstGeom prst="rect">
            <a:avLst/>
          </a:prstGeom>
        </p:spPr>
      </p:pic>
      <p:pic>
        <p:nvPicPr>
          <p:cNvPr id="49" name="圖片 4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90" y="3270115"/>
            <a:ext cx="210018" cy="227850"/>
          </a:xfrm>
          <a:prstGeom prst="rect">
            <a:avLst/>
          </a:prstGeom>
        </p:spPr>
      </p:pic>
      <p:sp>
        <p:nvSpPr>
          <p:cNvPr id="50" name="左大括弧 49"/>
          <p:cNvSpPr/>
          <p:nvPr/>
        </p:nvSpPr>
        <p:spPr>
          <a:xfrm>
            <a:off x="1393620" y="2020594"/>
            <a:ext cx="245166" cy="272689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089" y="3155505"/>
            <a:ext cx="265494" cy="279363"/>
          </a:xfrm>
          <a:prstGeom prst="rect">
            <a:avLst/>
          </a:prstGeom>
        </p:spPr>
      </p:pic>
      <p:cxnSp>
        <p:nvCxnSpPr>
          <p:cNvPr id="52" name="直線單箭頭接點 51"/>
          <p:cNvCxnSpPr>
            <a:endCxn id="54" idx="2"/>
          </p:cNvCxnSpPr>
          <p:nvPr/>
        </p:nvCxnSpPr>
        <p:spPr>
          <a:xfrm flipV="1">
            <a:off x="3453872" y="3819817"/>
            <a:ext cx="430195" cy="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>
            <a:stCxn id="54" idx="6"/>
          </p:cNvCxnSpPr>
          <p:nvPr/>
        </p:nvCxnSpPr>
        <p:spPr>
          <a:xfrm flipV="1">
            <a:off x="4319066" y="3819816"/>
            <a:ext cx="379924" cy="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橢圓 53"/>
          <p:cNvSpPr/>
          <p:nvPr/>
        </p:nvSpPr>
        <p:spPr>
          <a:xfrm>
            <a:off x="3884067" y="3605140"/>
            <a:ext cx="434999" cy="429353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5" name="圖片 5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425" y="3751576"/>
            <a:ext cx="207827" cy="139835"/>
          </a:xfrm>
          <a:prstGeom prst="rect">
            <a:avLst/>
          </a:prstGeom>
        </p:spPr>
      </p:pic>
      <p:sp>
        <p:nvSpPr>
          <p:cNvPr id="56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MIMO Quantum Network</a:t>
            </a:r>
          </a:p>
        </p:txBody>
      </p:sp>
      <p:cxnSp>
        <p:nvCxnSpPr>
          <p:cNvPr id="57" name="直線單箭頭接點 56"/>
          <p:cNvCxnSpPr/>
          <p:nvPr/>
        </p:nvCxnSpPr>
        <p:spPr>
          <a:xfrm>
            <a:off x="6451205" y="1992368"/>
            <a:ext cx="408372" cy="360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 flipV="1">
            <a:off x="6465429" y="2853224"/>
            <a:ext cx="379924" cy="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>
          <a:xfrm flipV="1">
            <a:off x="6451204" y="3751576"/>
            <a:ext cx="379924" cy="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/>
          <p:nvPr/>
        </p:nvCxnSpPr>
        <p:spPr>
          <a:xfrm flipV="1">
            <a:off x="6439657" y="4724145"/>
            <a:ext cx="379924" cy="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圖片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175" y="1897220"/>
            <a:ext cx="192432" cy="212960"/>
          </a:xfrm>
          <a:prstGeom prst="rect">
            <a:avLst/>
          </a:prstGeom>
          <a:ln>
            <a:noFill/>
          </a:ln>
        </p:spPr>
      </p:pic>
      <p:pic>
        <p:nvPicPr>
          <p:cNvPr id="12" name="圖片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677" y="2745844"/>
            <a:ext cx="196281" cy="21296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401" y="4580912"/>
            <a:ext cx="219373" cy="214243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175" y="3630081"/>
            <a:ext cx="207827" cy="214243"/>
          </a:xfrm>
          <a:prstGeom prst="rect">
            <a:avLst/>
          </a:prstGeom>
        </p:spPr>
      </p:pic>
      <p:pic>
        <p:nvPicPr>
          <p:cNvPr id="65" name="圖片 64" descr="question_mark_serious_thinker_500_clr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475" y="2785685"/>
            <a:ext cx="884581" cy="1105726"/>
          </a:xfrm>
          <a:prstGeom prst="rect">
            <a:avLst/>
          </a:prstGeom>
        </p:spPr>
      </p:pic>
      <p:pic>
        <p:nvPicPr>
          <p:cNvPr id="66" name="圖片 6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833" y="1920337"/>
            <a:ext cx="661967" cy="212959"/>
          </a:xfrm>
          <a:prstGeom prst="rect">
            <a:avLst/>
          </a:prstGeom>
        </p:spPr>
      </p:pic>
      <p:pic>
        <p:nvPicPr>
          <p:cNvPr id="67" name="圖片 6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335" y="2818770"/>
            <a:ext cx="668381" cy="212959"/>
          </a:xfrm>
          <a:prstGeom prst="rect">
            <a:avLst/>
          </a:prstGeom>
        </p:spPr>
      </p:pic>
      <p:pic>
        <p:nvPicPr>
          <p:cNvPr id="68" name="圖片 6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833" y="4624111"/>
            <a:ext cx="715848" cy="212959"/>
          </a:xfrm>
          <a:prstGeom prst="rect">
            <a:avLst/>
          </a:prstGeom>
        </p:spPr>
      </p:pic>
      <p:sp>
        <p:nvSpPr>
          <p:cNvPr id="72" name="Rectangle 3"/>
          <p:cNvSpPr txBox="1">
            <a:spLocks/>
          </p:cNvSpPr>
          <p:nvPr/>
        </p:nvSpPr>
        <p:spPr bwMode="auto">
          <a:xfrm>
            <a:off x="400010" y="5379891"/>
            <a:ext cx="5517551" cy="101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TW" sz="2100" dirty="0" smtClean="0"/>
              <a:t>Is there an equilibrium?</a:t>
            </a:r>
          </a:p>
          <a:p>
            <a:pPr lvl="1"/>
            <a:r>
              <a:rPr lang="en-US" altLang="zh-TW" sz="2100" dirty="0" smtClean="0"/>
              <a:t>Convergence rate?</a:t>
            </a:r>
            <a:endParaRPr lang="en-US" altLang="zh-TW" sz="2400" dirty="0" smtClean="0"/>
          </a:p>
        </p:txBody>
      </p:sp>
      <p:sp>
        <p:nvSpPr>
          <p:cNvPr id="3" name="文字方塊 2"/>
          <p:cNvSpPr txBox="1"/>
          <p:nvPr/>
        </p:nvSpPr>
        <p:spPr>
          <a:xfrm>
            <a:off x="5068957" y="519199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Black Box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947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73" name="Rectangle 3"/>
          <p:cNvSpPr txBox="1">
            <a:spLocks/>
          </p:cNvSpPr>
          <p:nvPr/>
        </p:nvSpPr>
        <p:spPr bwMode="auto">
          <a:xfrm>
            <a:off x="2228214" y="2667035"/>
            <a:ext cx="3973804" cy="242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/>
              <a:t>Structure of the Semigroup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endParaRPr lang="en-US" altLang="zh-TW" sz="2400" dirty="0" smtClean="0"/>
          </a:p>
          <a:p>
            <a:r>
              <a:rPr lang="en-US" altLang="zh-TW" sz="2400" dirty="0"/>
              <a:t>Uncertainty </a:t>
            </a:r>
            <a:r>
              <a:rPr lang="en-US" altLang="zh-TW" sz="2400" dirty="0" smtClean="0"/>
              <a:t>measure</a:t>
            </a:r>
          </a:p>
          <a:p>
            <a:pPr lvl="1"/>
            <a:r>
              <a:rPr lang="en-US" altLang="zh-TW" sz="2100" dirty="0" smtClean="0"/>
              <a:t>Matrix-valued function</a:t>
            </a:r>
            <a:endParaRPr lang="en-US" altLang="zh-TW" sz="1800" dirty="0"/>
          </a:p>
          <a:p>
            <a:pPr lvl="1"/>
            <a:r>
              <a:rPr lang="en-US" altLang="zh-TW" sz="2100" dirty="0" smtClean="0"/>
              <a:t>Ensemble</a:t>
            </a:r>
          </a:p>
        </p:txBody>
      </p:sp>
      <p:pic>
        <p:nvPicPr>
          <p:cNvPr id="74" name="圖片 7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271" y="2771193"/>
            <a:ext cx="265494" cy="279363"/>
          </a:xfrm>
          <a:prstGeom prst="rect">
            <a:avLst/>
          </a:prstGeom>
        </p:spPr>
      </p:pic>
      <p:pic>
        <p:nvPicPr>
          <p:cNvPr id="77" name="圖片 7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408" y="4034408"/>
            <a:ext cx="1047956" cy="207122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183" y="4385828"/>
            <a:ext cx="2150779" cy="26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9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Uncertainty Measure</a:t>
            </a:r>
            <a:endParaRPr lang="zh-TW" altLang="en-US" dirty="0">
              <a:solidFill>
                <a:schemeClr val="accent1">
                  <a:lumMod val="7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92278" y="2033901"/>
            <a:ext cx="8229600" cy="680545"/>
          </a:xfrm>
        </p:spPr>
        <p:txBody>
          <a:bodyPr/>
          <a:lstStyle/>
          <a:p>
            <a:r>
              <a:rPr lang="en-US" altLang="zh-TW" dirty="0" smtClean="0">
                <a:latin typeface="新細明體"/>
                <a:ea typeface="新細明體"/>
              </a:rPr>
              <a:t> </a:t>
            </a:r>
            <a:endParaRPr lang="zh-TW" altLang="en-US" dirty="0">
              <a:latin typeface="新細明體"/>
              <a:ea typeface="新細明體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7</a:t>
            </a:fld>
            <a:endParaRPr kumimoji="0" lang="en-US" dirty="0"/>
          </a:p>
        </p:txBody>
      </p:sp>
      <p:pic>
        <p:nvPicPr>
          <p:cNvPr id="12" name="圖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57" y="2178076"/>
            <a:ext cx="4300186" cy="24827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454" y="3909883"/>
            <a:ext cx="2707677" cy="272962"/>
          </a:xfrm>
          <a:prstGeom prst="rect">
            <a:avLst/>
          </a:prstGeom>
        </p:spPr>
      </p:pic>
      <p:sp>
        <p:nvSpPr>
          <p:cNvPr id="52" name="文字方塊 51"/>
          <p:cNvSpPr txBox="1"/>
          <p:nvPr/>
        </p:nvSpPr>
        <p:spPr>
          <a:xfrm>
            <a:off x="1134865" y="6172094"/>
            <a:ext cx="7587013" cy="27699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Chen, J. </a:t>
            </a:r>
            <a:r>
              <a:rPr lang="en-US" altLang="zh-TW" sz="12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Tropp</a:t>
            </a:r>
            <a:r>
              <a:rPr lang="en-US" altLang="zh-TW" sz="1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“Subadditivity of matrix entropy and concentration of random matrices,” </a:t>
            </a:r>
            <a:r>
              <a:rPr lang="en-US" altLang="zh-TW" sz="12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Electron. J. </a:t>
            </a:r>
            <a:r>
              <a:rPr lang="en-US" altLang="zh-TW" sz="1200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</a:t>
            </a:r>
            <a:r>
              <a:rPr lang="en-US" altLang="zh-TW" sz="12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TW" sz="1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(2014)</a:t>
            </a:r>
            <a:endParaRPr lang="en-US" altLang="zh-TW" sz="1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57" y="2858622"/>
            <a:ext cx="4741864" cy="68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8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Properties</a:t>
            </a:r>
            <a:endParaRPr lang="zh-TW" altLang="en-US" dirty="0">
              <a:solidFill>
                <a:schemeClr val="accent1">
                  <a:lumMod val="7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3052520"/>
            <a:ext cx="8229600" cy="680545"/>
          </a:xfrm>
        </p:spPr>
        <p:txBody>
          <a:bodyPr/>
          <a:lstStyle/>
          <a:p>
            <a:r>
              <a:rPr lang="en-US" altLang="zh-TW" dirty="0" smtClean="0">
                <a:latin typeface="新細明體"/>
                <a:ea typeface="新細明體"/>
              </a:rPr>
              <a:t> </a:t>
            </a:r>
            <a:endParaRPr lang="zh-TW" altLang="en-US" dirty="0">
              <a:latin typeface="新細明體"/>
              <a:ea typeface="新細明體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8</a:t>
            </a:fld>
            <a:endParaRPr kumimoji="0" lang="en-US" dirty="0"/>
          </a:p>
        </p:txBody>
      </p:sp>
      <p:pic>
        <p:nvPicPr>
          <p:cNvPr id="4" name="圖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29" y="3243209"/>
            <a:ext cx="7560753" cy="237026"/>
          </a:xfrm>
          <a:prstGeom prst="rect">
            <a:avLst/>
          </a:prstGeom>
        </p:spPr>
      </p:pic>
      <p:sp>
        <p:nvSpPr>
          <p:cNvPr id="30" name="內容版面配置區 2 1"/>
          <p:cNvSpPr txBox="1">
            <a:spLocks/>
          </p:cNvSpPr>
          <p:nvPr/>
        </p:nvSpPr>
        <p:spPr bwMode="auto">
          <a:xfrm>
            <a:off x="457200" y="3719320"/>
            <a:ext cx="8229600" cy="68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mtClean="0">
                <a:latin typeface="新細明體"/>
                <a:ea typeface="新細明體"/>
              </a:rPr>
              <a:t> </a:t>
            </a:r>
            <a:endParaRPr lang="zh-TW" altLang="en-US" dirty="0">
              <a:latin typeface="新細明體"/>
              <a:ea typeface="新細明體"/>
            </a:endParaRPr>
          </a:p>
        </p:txBody>
      </p:sp>
      <p:pic>
        <p:nvPicPr>
          <p:cNvPr id="18" name="圖片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0" y="3910007"/>
            <a:ext cx="3135029" cy="252997"/>
          </a:xfrm>
          <a:prstGeom prst="rect">
            <a:avLst/>
          </a:prstGeom>
        </p:spPr>
      </p:pic>
      <p:sp>
        <p:nvSpPr>
          <p:cNvPr id="36" name="內容版面配置區 2 2 1"/>
          <p:cNvSpPr txBox="1">
            <a:spLocks/>
          </p:cNvSpPr>
          <p:nvPr/>
        </p:nvSpPr>
        <p:spPr bwMode="auto">
          <a:xfrm>
            <a:off x="457200" y="4408639"/>
            <a:ext cx="8229600" cy="68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mtClean="0">
                <a:latin typeface="新細明體"/>
                <a:ea typeface="新細明體"/>
              </a:rPr>
              <a:t> </a:t>
            </a:r>
            <a:endParaRPr lang="zh-TW" altLang="en-US" dirty="0">
              <a:latin typeface="新細明體"/>
              <a:ea typeface="新細明體"/>
            </a:endParaRPr>
          </a:p>
        </p:txBody>
      </p:sp>
      <p:pic>
        <p:nvPicPr>
          <p:cNvPr id="10" name="圖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0" y="4599331"/>
            <a:ext cx="5267220" cy="252997"/>
          </a:xfrm>
          <a:prstGeom prst="rect">
            <a:avLst/>
          </a:prstGeom>
        </p:spPr>
      </p:pic>
      <p:sp>
        <p:nvSpPr>
          <p:cNvPr id="38" name="內容版面配置區 2"/>
          <p:cNvSpPr txBox="1">
            <a:spLocks/>
          </p:cNvSpPr>
          <p:nvPr/>
        </p:nvSpPr>
        <p:spPr bwMode="auto">
          <a:xfrm>
            <a:off x="457200" y="1328535"/>
            <a:ext cx="8229600" cy="68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mtClean="0">
                <a:latin typeface="新細明體"/>
                <a:ea typeface="新細明體"/>
              </a:rPr>
              <a:t> </a:t>
            </a:r>
            <a:endParaRPr lang="zh-TW" altLang="en-US" dirty="0">
              <a:latin typeface="新細明體"/>
              <a:ea typeface="新細明體"/>
            </a:endParaRPr>
          </a:p>
        </p:txBody>
      </p:sp>
      <p:pic>
        <p:nvPicPr>
          <p:cNvPr id="9" name="圖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76" y="1941611"/>
            <a:ext cx="5265843" cy="408757"/>
          </a:xfrm>
          <a:prstGeom prst="rect">
            <a:avLst/>
          </a:prstGeom>
        </p:spPr>
      </p:pic>
      <p:sp>
        <p:nvSpPr>
          <p:cNvPr id="44" name="內容版面配置區 2 2 2 2 1 1 1"/>
          <p:cNvSpPr txBox="1">
            <a:spLocks/>
          </p:cNvSpPr>
          <p:nvPr/>
        </p:nvSpPr>
        <p:spPr bwMode="auto">
          <a:xfrm>
            <a:off x="441140" y="1891179"/>
            <a:ext cx="588636" cy="50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dirty="0">
                <a:latin typeface="新細明體"/>
                <a:ea typeface="新細明體"/>
              </a:rPr>
              <a:t> </a:t>
            </a:r>
            <a:endParaRPr lang="en-US" altLang="zh-TW" dirty="0">
              <a:latin typeface="新細明體"/>
              <a:ea typeface="新細明體"/>
            </a:endParaRPr>
          </a:p>
        </p:txBody>
      </p:sp>
      <p:pic>
        <p:nvPicPr>
          <p:cNvPr id="25" name="圖片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0" y="1506013"/>
            <a:ext cx="1345761" cy="22404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76" y="2583057"/>
            <a:ext cx="7692960" cy="262378"/>
          </a:xfrm>
          <a:prstGeom prst="rect">
            <a:avLst/>
          </a:prstGeom>
        </p:spPr>
      </p:pic>
      <p:sp>
        <p:nvSpPr>
          <p:cNvPr id="53" name="內容版面配置區 2 2 2 2 1 1 2"/>
          <p:cNvSpPr txBox="1">
            <a:spLocks/>
          </p:cNvSpPr>
          <p:nvPr/>
        </p:nvSpPr>
        <p:spPr bwMode="auto">
          <a:xfrm>
            <a:off x="441140" y="2439431"/>
            <a:ext cx="588636" cy="50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dirty="0">
                <a:latin typeface="新細明體"/>
                <a:ea typeface="新細明體"/>
              </a:rPr>
              <a:t> </a:t>
            </a:r>
            <a:endParaRPr lang="en-US" altLang="zh-TW" dirty="0">
              <a:latin typeface="新細明體"/>
              <a:ea typeface="新細明體"/>
            </a:endParaRPr>
          </a:p>
        </p:txBody>
      </p:sp>
      <p:pic>
        <p:nvPicPr>
          <p:cNvPr id="8" name="圖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23" y="3926570"/>
            <a:ext cx="4336917" cy="20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9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0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</a:t>
            </a:fld>
            <a:endParaRPr lang="zh-TW" altLang="en-US"/>
          </a:p>
        </p:txBody>
      </p:sp>
      <p:cxnSp>
        <p:nvCxnSpPr>
          <p:cNvPr id="19" name="直線單箭頭接點 18"/>
          <p:cNvCxnSpPr>
            <a:endCxn id="23" idx="1"/>
          </p:cNvCxnSpPr>
          <p:nvPr/>
        </p:nvCxnSpPr>
        <p:spPr>
          <a:xfrm>
            <a:off x="2511264" y="2003700"/>
            <a:ext cx="380885" cy="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圓角矩形 19"/>
          <p:cNvSpPr/>
          <p:nvPr/>
        </p:nvSpPr>
        <p:spPr>
          <a:xfrm>
            <a:off x="4698990" y="1609905"/>
            <a:ext cx="1752214" cy="351845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1" name="圖片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786" y="1941508"/>
            <a:ext cx="192432" cy="139835"/>
          </a:xfrm>
          <a:prstGeom prst="rect">
            <a:avLst/>
          </a:prstGeom>
          <a:ln>
            <a:noFill/>
          </a:ln>
        </p:spPr>
      </p:pic>
      <p:sp>
        <p:nvSpPr>
          <p:cNvPr id="23" name="圓角矩形 22"/>
          <p:cNvSpPr/>
          <p:nvPr/>
        </p:nvSpPr>
        <p:spPr>
          <a:xfrm>
            <a:off x="2892149" y="1759958"/>
            <a:ext cx="533274" cy="48748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5" name="直線單箭頭接點 24"/>
          <p:cNvCxnSpPr>
            <a:stCxn id="23" idx="3"/>
            <a:endCxn id="39" idx="2"/>
          </p:cNvCxnSpPr>
          <p:nvPr/>
        </p:nvCxnSpPr>
        <p:spPr>
          <a:xfrm flipV="1">
            <a:off x="3425423" y="1992369"/>
            <a:ext cx="408373" cy="1133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stCxn id="39" idx="6"/>
          </p:cNvCxnSpPr>
          <p:nvPr/>
        </p:nvCxnSpPr>
        <p:spPr>
          <a:xfrm>
            <a:off x="4268795" y="1992369"/>
            <a:ext cx="408372" cy="360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>
            <a:endCxn id="33" idx="1"/>
          </p:cNvCxnSpPr>
          <p:nvPr/>
        </p:nvCxnSpPr>
        <p:spPr>
          <a:xfrm>
            <a:off x="2518961" y="2911760"/>
            <a:ext cx="373188" cy="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圖片 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317" y="2855973"/>
            <a:ext cx="196281" cy="139835"/>
          </a:xfrm>
          <a:prstGeom prst="rect">
            <a:avLst/>
          </a:prstGeom>
        </p:spPr>
      </p:pic>
      <p:sp>
        <p:nvSpPr>
          <p:cNvPr id="33" name="圓角矩形 32"/>
          <p:cNvSpPr/>
          <p:nvPr/>
        </p:nvSpPr>
        <p:spPr>
          <a:xfrm>
            <a:off x="2892149" y="2668019"/>
            <a:ext cx="533274" cy="48748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7" name="直線單箭頭接點 36"/>
          <p:cNvCxnSpPr>
            <a:stCxn id="33" idx="3"/>
            <a:endCxn id="40" idx="2"/>
          </p:cNvCxnSpPr>
          <p:nvPr/>
        </p:nvCxnSpPr>
        <p:spPr>
          <a:xfrm flipV="1">
            <a:off x="3425423" y="2911760"/>
            <a:ext cx="430195" cy="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>
            <a:stCxn id="40" idx="6"/>
          </p:cNvCxnSpPr>
          <p:nvPr/>
        </p:nvCxnSpPr>
        <p:spPr>
          <a:xfrm flipV="1">
            <a:off x="4290617" y="2911759"/>
            <a:ext cx="379924" cy="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橢圓 38"/>
          <p:cNvSpPr/>
          <p:nvPr/>
        </p:nvSpPr>
        <p:spPr>
          <a:xfrm>
            <a:off x="3833796" y="1777692"/>
            <a:ext cx="434999" cy="429353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橢圓 39"/>
          <p:cNvSpPr/>
          <p:nvPr/>
        </p:nvSpPr>
        <p:spPr>
          <a:xfrm>
            <a:off x="3855618" y="2697083"/>
            <a:ext cx="434999" cy="429353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1" name="直線單箭頭接點 40"/>
          <p:cNvCxnSpPr>
            <a:endCxn id="43" idx="1"/>
          </p:cNvCxnSpPr>
          <p:nvPr/>
        </p:nvCxnSpPr>
        <p:spPr>
          <a:xfrm>
            <a:off x="2570992" y="4730591"/>
            <a:ext cx="327783" cy="165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圖片 4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44" y="4676457"/>
            <a:ext cx="219373" cy="139835"/>
          </a:xfrm>
          <a:prstGeom prst="rect">
            <a:avLst/>
          </a:prstGeom>
        </p:spPr>
      </p:pic>
      <p:sp>
        <p:nvSpPr>
          <p:cNvPr id="43" name="圓角矩形 42"/>
          <p:cNvSpPr/>
          <p:nvPr/>
        </p:nvSpPr>
        <p:spPr>
          <a:xfrm>
            <a:off x="2898775" y="4488502"/>
            <a:ext cx="533274" cy="48748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5" name="直線單箭頭接點 44"/>
          <p:cNvCxnSpPr>
            <a:stCxn id="43" idx="3"/>
            <a:endCxn id="47" idx="2"/>
          </p:cNvCxnSpPr>
          <p:nvPr/>
        </p:nvCxnSpPr>
        <p:spPr>
          <a:xfrm flipV="1">
            <a:off x="3432049" y="4732243"/>
            <a:ext cx="430195" cy="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>
            <a:stCxn id="47" idx="6"/>
          </p:cNvCxnSpPr>
          <p:nvPr/>
        </p:nvCxnSpPr>
        <p:spPr>
          <a:xfrm flipV="1">
            <a:off x="4297243" y="4732242"/>
            <a:ext cx="379924" cy="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/>
          <p:cNvSpPr/>
          <p:nvPr/>
        </p:nvSpPr>
        <p:spPr>
          <a:xfrm>
            <a:off x="3862244" y="4517566"/>
            <a:ext cx="434999" cy="429353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8" name="圖片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86" y="3654721"/>
            <a:ext cx="42674" cy="320055"/>
          </a:xfrm>
          <a:prstGeom prst="rect">
            <a:avLst/>
          </a:prstGeom>
        </p:spPr>
      </p:pic>
      <p:pic>
        <p:nvPicPr>
          <p:cNvPr id="49" name="圖片 4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90" y="3270115"/>
            <a:ext cx="210018" cy="227850"/>
          </a:xfrm>
          <a:prstGeom prst="rect">
            <a:avLst/>
          </a:prstGeom>
        </p:spPr>
      </p:pic>
      <p:sp>
        <p:nvSpPr>
          <p:cNvPr id="50" name="左大括弧 49"/>
          <p:cNvSpPr/>
          <p:nvPr/>
        </p:nvSpPr>
        <p:spPr>
          <a:xfrm>
            <a:off x="1393620" y="2020594"/>
            <a:ext cx="245166" cy="272689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089" y="3155505"/>
            <a:ext cx="265494" cy="279363"/>
          </a:xfrm>
          <a:prstGeom prst="rect">
            <a:avLst/>
          </a:prstGeom>
        </p:spPr>
      </p:pic>
      <p:cxnSp>
        <p:nvCxnSpPr>
          <p:cNvPr id="52" name="直線單箭頭接點 51"/>
          <p:cNvCxnSpPr>
            <a:endCxn id="54" idx="2"/>
          </p:cNvCxnSpPr>
          <p:nvPr/>
        </p:nvCxnSpPr>
        <p:spPr>
          <a:xfrm flipV="1">
            <a:off x="3453872" y="3819817"/>
            <a:ext cx="430195" cy="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>
            <a:stCxn id="54" idx="6"/>
          </p:cNvCxnSpPr>
          <p:nvPr/>
        </p:nvCxnSpPr>
        <p:spPr>
          <a:xfrm flipV="1">
            <a:off x="4319066" y="3819816"/>
            <a:ext cx="379924" cy="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橢圓 53"/>
          <p:cNvSpPr/>
          <p:nvPr/>
        </p:nvSpPr>
        <p:spPr>
          <a:xfrm>
            <a:off x="3884067" y="3605140"/>
            <a:ext cx="434999" cy="429353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5" name="圖片 5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425" y="3751576"/>
            <a:ext cx="207827" cy="139835"/>
          </a:xfrm>
          <a:prstGeom prst="rect">
            <a:avLst/>
          </a:prstGeom>
        </p:spPr>
      </p:pic>
      <p:sp>
        <p:nvSpPr>
          <p:cNvPr id="56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Axioms</a:t>
            </a:r>
          </a:p>
        </p:txBody>
      </p:sp>
      <p:cxnSp>
        <p:nvCxnSpPr>
          <p:cNvPr id="57" name="直線單箭頭接點 56"/>
          <p:cNvCxnSpPr/>
          <p:nvPr/>
        </p:nvCxnSpPr>
        <p:spPr>
          <a:xfrm>
            <a:off x="6451205" y="1992368"/>
            <a:ext cx="408372" cy="360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 flipV="1">
            <a:off x="6465429" y="2853224"/>
            <a:ext cx="379924" cy="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>
          <a:xfrm flipV="1">
            <a:off x="6451204" y="3751576"/>
            <a:ext cx="379924" cy="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/>
          <p:nvPr/>
        </p:nvCxnSpPr>
        <p:spPr>
          <a:xfrm flipV="1">
            <a:off x="6439657" y="4724145"/>
            <a:ext cx="379924" cy="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圖片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175" y="1897220"/>
            <a:ext cx="192432" cy="212960"/>
          </a:xfrm>
          <a:prstGeom prst="rect">
            <a:avLst/>
          </a:prstGeom>
          <a:ln>
            <a:noFill/>
          </a:ln>
        </p:spPr>
      </p:pic>
      <p:pic>
        <p:nvPicPr>
          <p:cNvPr id="12" name="圖片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677" y="2745844"/>
            <a:ext cx="196281" cy="21296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401" y="4580912"/>
            <a:ext cx="219373" cy="214243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175" y="3630081"/>
            <a:ext cx="207827" cy="214243"/>
          </a:xfrm>
          <a:prstGeom prst="rect">
            <a:avLst/>
          </a:prstGeom>
        </p:spPr>
      </p:pic>
      <p:pic>
        <p:nvPicPr>
          <p:cNvPr id="66" name="圖片 6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833" y="1920337"/>
            <a:ext cx="661967" cy="212959"/>
          </a:xfrm>
          <a:prstGeom prst="rect">
            <a:avLst/>
          </a:prstGeom>
        </p:spPr>
      </p:pic>
      <p:pic>
        <p:nvPicPr>
          <p:cNvPr id="67" name="圖片 6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335" y="2818770"/>
            <a:ext cx="668381" cy="212959"/>
          </a:xfrm>
          <a:prstGeom prst="rect">
            <a:avLst/>
          </a:prstGeom>
        </p:spPr>
      </p:pic>
      <p:pic>
        <p:nvPicPr>
          <p:cNvPr id="68" name="圖片 6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833" y="4624111"/>
            <a:ext cx="715848" cy="212959"/>
          </a:xfrm>
          <a:prstGeom prst="rect">
            <a:avLst/>
          </a:prstGeom>
        </p:spPr>
      </p:pic>
      <p:pic>
        <p:nvPicPr>
          <p:cNvPr id="44" name="圖片 4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28" y="5721011"/>
            <a:ext cx="637827" cy="216141"/>
          </a:xfrm>
          <a:prstGeom prst="rect">
            <a:avLst/>
          </a:prstGeom>
        </p:spPr>
      </p:pic>
      <p:pic>
        <p:nvPicPr>
          <p:cNvPr id="51" name="圖片 5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795" y="5720849"/>
            <a:ext cx="647429" cy="217675"/>
          </a:xfrm>
          <a:prstGeom prst="rect">
            <a:avLst/>
          </a:prstGeom>
        </p:spPr>
      </p:pic>
      <p:pic>
        <p:nvPicPr>
          <p:cNvPr id="61" name="圖片 60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93" y="5718915"/>
            <a:ext cx="1397733" cy="236069"/>
          </a:xfrm>
          <a:prstGeom prst="rect">
            <a:avLst/>
          </a:prstGeom>
        </p:spPr>
      </p:pic>
      <p:pic>
        <p:nvPicPr>
          <p:cNvPr id="62" name="圖片 6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235" y="5711097"/>
            <a:ext cx="928621" cy="222273"/>
          </a:xfrm>
          <a:prstGeom prst="rect">
            <a:avLst/>
          </a:prstGeom>
        </p:spPr>
      </p:pic>
      <p:sp>
        <p:nvSpPr>
          <p:cNvPr id="63" name="內容版面配置區 2 2 2 2 1"/>
          <p:cNvSpPr txBox="1">
            <a:spLocks/>
          </p:cNvSpPr>
          <p:nvPr/>
        </p:nvSpPr>
        <p:spPr bwMode="auto">
          <a:xfrm>
            <a:off x="847890" y="5537226"/>
            <a:ext cx="588636" cy="56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dirty="0">
                <a:latin typeface="新細明體"/>
                <a:ea typeface="新細明體"/>
              </a:rPr>
              <a:t> </a:t>
            </a:r>
            <a:endParaRPr lang="en-US" altLang="zh-TW" dirty="0">
              <a:latin typeface="新細明體"/>
              <a:ea typeface="新細明體"/>
            </a:endParaRPr>
          </a:p>
        </p:txBody>
      </p:sp>
      <p:sp>
        <p:nvSpPr>
          <p:cNvPr id="64" name="內容版面配置區 2 2 2 2 1"/>
          <p:cNvSpPr txBox="1">
            <a:spLocks/>
          </p:cNvSpPr>
          <p:nvPr/>
        </p:nvSpPr>
        <p:spPr bwMode="auto">
          <a:xfrm>
            <a:off x="2480595" y="5537226"/>
            <a:ext cx="588636" cy="56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dirty="0">
                <a:latin typeface="新細明體"/>
                <a:ea typeface="新細明體"/>
              </a:rPr>
              <a:t> </a:t>
            </a:r>
            <a:endParaRPr lang="en-US" altLang="zh-TW" dirty="0">
              <a:latin typeface="新細明體"/>
              <a:ea typeface="新細明體"/>
            </a:endParaRPr>
          </a:p>
        </p:txBody>
      </p:sp>
      <p:sp>
        <p:nvSpPr>
          <p:cNvPr id="69" name="內容版面配置區 2 2 2 2 1"/>
          <p:cNvSpPr txBox="1">
            <a:spLocks/>
          </p:cNvSpPr>
          <p:nvPr/>
        </p:nvSpPr>
        <p:spPr bwMode="auto">
          <a:xfrm>
            <a:off x="4172259" y="5548500"/>
            <a:ext cx="588636" cy="56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dirty="0">
                <a:latin typeface="新細明體"/>
                <a:ea typeface="新細明體"/>
              </a:rPr>
              <a:t> </a:t>
            </a:r>
            <a:endParaRPr lang="en-US" altLang="zh-TW" dirty="0">
              <a:latin typeface="新細明體"/>
              <a:ea typeface="新細明體"/>
            </a:endParaRPr>
          </a:p>
        </p:txBody>
      </p:sp>
      <p:sp>
        <p:nvSpPr>
          <p:cNvPr id="70" name="內容版面配置區 2 2 2 2 1"/>
          <p:cNvSpPr txBox="1">
            <a:spLocks/>
          </p:cNvSpPr>
          <p:nvPr/>
        </p:nvSpPr>
        <p:spPr bwMode="auto">
          <a:xfrm>
            <a:off x="6418599" y="5537226"/>
            <a:ext cx="588636" cy="56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dirty="0">
                <a:latin typeface="新細明體"/>
                <a:ea typeface="新細明體"/>
              </a:rPr>
              <a:t> </a:t>
            </a:r>
            <a:endParaRPr lang="en-US" altLang="zh-TW" dirty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62315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6.00394"/>
  <p:tag name="ORIGINALWIDTH" val="1154.059"/>
  <p:tag name="OUTPUTDPI" val="1200"/>
  <p:tag name="LATEXADDIN" val="\documentclass{article}&#10;\usepackage{amsmath}&#10;\pagestyle{empty}&#10;\usepackage[usenames,dvipsnames]{color}&#10;\begin{document}&#10;&#10;&#10;{\color{Blue}\texttt{arXiv:1511.02627 [quant-ph]}}&#10;&#10;\end{document}"/>
  <p:tag name="IGUANATEXSIZE" val="20"/>
  <p:tag name="IGUANATEXCURSOR" val="134"/>
  <p:tag name="TRANSPARENCY" val="True"/>
  <p:tag name="FILENAME" val=""/>
  <p:tag name="INPUTTYPE" val="0"/>
  <p:tag name="LATEXENGINEID" val="1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1.5062"/>
  <p:tag name="ORIGINALWIDTH" val="1240.564"/>
  <p:tag name="OUTPUTDPI" val="1200"/>
  <p:tag name="LATEXADDIN" val="\documentclass{letter}&#10;\usepackage[right=5cm]{geometry}&#10;\usepackage{amsmath,amssymb,amsfonts,dsfont,bm}&#10;\usepackage[usenames,dvipsnames]{color}&#10;&#10;\pagestyle{empty}&#10;\begin{document}&#10;&#10;&#10;{\color{Blue}&#10; $&#10;\mathsf{T}_t \triangleq \exp{ t\mathcal{L} } = \mathds{1}+t\mathcal{L} + \frac{(t\mathcal{L})^2}{2!} + \cdots&#10;$&#10;}&#10;&#10;&#10;\end{document}"/>
  <p:tag name="IGUANATEXSIZE" val="18"/>
  <p:tag name="IGUANATEXCURSOR" val="217"/>
  <p:tag name="TRANSPARENCY" val="True"/>
  <p:tag name="FILENAME" val=""/>
  <p:tag name="INPUTTYPE" val="0"/>
  <p:tag name="LATEXENGINEID" val="1"/>
  <p:tag name="TEMPFOLDER" val="C:\Temp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.00386"/>
  <p:tag name="ORIGINALWIDTH" val="10.00055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\vdots$&#10;&#10;&#10;&#10;\end{document}"/>
  <p:tag name="IGUANATEXSIZE" val="16"/>
  <p:tag name="IGUANATEXCURSOR" val="209"/>
  <p:tag name="TRANSPARENCY" val="True"/>
  <p:tag name="FILENAME" val=""/>
  <p:tag name="INPUTTYPE" val="0"/>
  <p:tag name="LATEXENGINEID" val="1"/>
  <p:tag name="TEMPFOLDER" val="C:\Temp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184.0094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\bm{f} (N)$&#10;&#10;&#10;&#10;\end{document}"/>
  <p:tag name="IGUANATEXSIZE" val="16"/>
  <p:tag name="IGUANATEXCURSOR" val="209"/>
  <p:tag name="TRANSPARENCY" val="True"/>
  <p:tag name="FILENAME" val=""/>
  <p:tag name="INPUTTYPE" val="0"/>
  <p:tag name="LATEXENGINEID" val="1"/>
  <p:tag name="TEMPFOLDER" val="C:\Temp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.00386"/>
  <p:tag name="ORIGINALWIDTH" val="10.00055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\vdots$&#10;&#10;&#10;&#10;\end{document}"/>
  <p:tag name="IGUANATEXSIZE" val="16"/>
  <p:tag name="IGUANATEXCURSOR" val="209"/>
  <p:tag name="TRANSPARENCY" val="True"/>
  <p:tag name="FILENAME" val=""/>
  <p:tag name="INPUTTYPE" val="0"/>
  <p:tag name="LATEXENGINEID" val="1"/>
  <p:tag name="TEMPFOLDER" val="C:\Temp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228.5117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\mathsf{P}_t \bm{f} (1)$&#10;&#10;&#10;&#10;\end{document}"/>
  <p:tag name="IGUANATEXSIZE" val="16"/>
  <p:tag name="IGUANATEXCURSOR" val="226"/>
  <p:tag name="TRANSPARENCY" val="True"/>
  <p:tag name="FILENAME" val=""/>
  <p:tag name="INPUTTYPE" val="0"/>
  <p:tag name="LATEXENGINEID" val="1"/>
  <p:tag name="TEMPFOLDER" val="C:\Temp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50386"/>
  <p:tag name="ORIGINALWIDTH" val="134.5069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\bm{f} = $&#10;&#10;&#10;&#10;\end{document}"/>
  <p:tag name="IGUANATEXSIZE" val="18"/>
  <p:tag name="IGUANATEXCURSOR" val="209"/>
  <p:tag name="TRANSPARENCY" val="True"/>
  <p:tag name="FILENAME" val=""/>
  <p:tag name="INPUTTYPE" val="0"/>
  <p:tag name="LATEXENGINEID" val="1"/>
  <p:tag name="TEMPFOLDER" val="C:\Temp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228.5117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\mathsf{P}_t \bm{f} (2)$&#10;&#10;&#10;&#10;\end{document}"/>
  <p:tag name="IGUANATEXSIZE" val="16"/>
  <p:tag name="IGUANATEXCURSOR" val="225"/>
  <p:tag name="TRANSPARENCY" val="True"/>
  <p:tag name="FILENAME" val=""/>
  <p:tag name="INPUTTYPE" val="0"/>
  <p:tag name="LATEXENGINEID" val="1"/>
  <p:tag name="TEMPFOLDER" val="C:\Temp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262.5135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\mathsf{P}_t \bm{f} (N)$&#10;&#10;&#10;&#10;\end{document}"/>
  <p:tag name="IGUANATEXSIZE" val="16"/>
  <p:tag name="IGUANATEXCURSOR" val="225"/>
  <p:tag name="TRANSPARENCY" val="True"/>
  <p:tag name="FILENAME" val=""/>
  <p:tag name="INPUTTYPE" val="0"/>
  <p:tag name="LATEXENGINEID" val="1"/>
  <p:tag name="TEMPFOLDER" val="C:\Temp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0.00307"/>
  <p:tag name="ORIGINALWIDTH" val="327.0168"/>
  <p:tag name="OUTPUTDPI" val="1200"/>
  <p:tag name="LATEXADDIN" val="\documentclass{letter}&#10;\usepackage[right=5cm]{geometry}&#10;\usepackage{amsmath,amssymb,dsfont,bm}&#10;\usepackage[usenames,dvipsnames]{color}&#10;&#10;\pagestyle{empty}&#10;\begin{document}&#10;&#10;{\color{ForestGreen}Classical}: &#10;&#10;&#10;&#10;\end{document}"/>
  <p:tag name="IGUANATEXSIZE" val="20"/>
  <p:tag name="IGUANATEXCURSOR" val="205"/>
  <p:tag name="TRANSPARENCY" val="True"/>
  <p:tag name="FILENAME" val=""/>
  <p:tag name="INPUTTYPE" val="0"/>
  <p:tag name="LATEXENGINEID" val="1"/>
  <p:tag name="TEMPFOLDER" val="C:\Temp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.50299"/>
  <p:tag name="ORIGINALWIDTH" val="263.0135"/>
  <p:tag name="OUTPUTDPI" val="1200"/>
  <p:tag name="LATEXADDIN" val="\documentclass{letter}&#10;\usepackage[right=5cm]{geometry}&#10;\usepackage{amsmath,amssymb,dsfont,bm}&#10;\usepackage[usenames,dvipsnames]{color}&#10;&#10;\pagestyle{empty}&#10;\begin{document}&#10;&#10;{\color{Blue}Matrix}: &#10;&#10;&#10;&#10;\end{document}"/>
  <p:tag name="IGUANATEXSIZE" val="20"/>
  <p:tag name="IGUANATEXCURSOR" val="195"/>
  <p:tag name="TRANSPARENCY" val="True"/>
  <p:tag name="FILENAME" val=""/>
  <p:tag name="INPUTTYPE" val="0"/>
  <p:tag name="LATEXENGINEID" val="1"/>
  <p:tag name="TEMPFOLDER" val="C:\Temp\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0.5103"/>
  <p:tag name="ORIGINALWIDTH" val="1026.053"/>
  <p:tag name="OUTPUTDPI" val="1200"/>
  <p:tag name="LATEXADDIN" val="\documentclass{letter}&#10;\usepackage[right=5cm]{geometry}&#10;\usepackage{amsmath,amssymb,dsfont,bm}&#10;\usepackage[usenames,dvipsnames]{color}&#10;&#10;\pagestyle{empty}&#10;\begin{document}&#10;&#10;\[&#10;\mathsf{P}_t \bm{f}(x) \triangleq \int_{y\in\Omega} {\color{BrickRed}{\mathsf{T}}_t(x,\mathrm{d}y)} \bm{f}(y)&#10;\]&#10;&#10;&#10;\end{document}"/>
  <p:tag name="IGUANATEXSIZE" val="20"/>
  <p:tag name="IGUANATEXCURSOR" val="274"/>
  <p:tag name="TRANSPARENCY" val="True"/>
  <p:tag name="FILENAME" val=""/>
  <p:tag name="INPUTTYPE" val="0"/>
  <p:tag name="LATEXENGINEID" val="1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.50283"/>
  <p:tag name="ORIGINALWIDTH" val="75.00386"/>
  <p:tag name="OUTPUTDPI" val="1200"/>
  <p:tag name="LATEXADDIN" val="\documentclass{article}&#10;\usepackage{amsmath,bm}&#10;\pagestyle{empty}&#10;\usepackage[usenames,dvipsnames]{color}&#10;\begin{document}&#10;&#10;&#10;$\bm{\rho}_1$&#10;&#10;\end{document}"/>
  <p:tag name="IGUANATEXSIZE" val="20"/>
  <p:tag name="IGUANATEXCURSOR" val="137"/>
  <p:tag name="TRANSPARENCY" val="True"/>
  <p:tag name="FILENAME" val=""/>
  <p:tag name="INPUTTYPE" val="0"/>
  <p:tag name="LATEXENGINEID" val="1"/>
  <p:tag name="TEMPFOLDER" val="c:\Temp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0.5103"/>
  <p:tag name="ORIGINALWIDTH" val="998.0513"/>
  <p:tag name="OUTPUTDPI" val="1200"/>
  <p:tag name="LATEXADDIN" val="\documentclass{letter}&#10;\usepackage[right=5cm]{geometry}&#10;\usepackage{amsmath,amssymb,dsfont,bm}&#10;\usepackage[usenames,dvipsnames]{color}&#10;&#10;\pagestyle{empty}&#10;\begin{document}&#10;&#10;\[&#10;\mathsf{P}_t {f}(x) \triangleq \int_{y\in\Omega} {\color{BrickRed}p_t(x,\mathrm{d}y)} {f}(y)&#10;\]&#10;&#10;&#10;\end{document}"/>
  <p:tag name="IGUANATEXSIZE" val="20"/>
  <p:tag name="IGUANATEXCURSOR" val="260"/>
  <p:tag name="TRANSPARENCY" val="True"/>
  <p:tag name="FILENAME" val=""/>
  <p:tag name="INPUTTYPE" val="0"/>
  <p:tag name="LATEXENGINEID" val="1"/>
  <p:tag name="TEMPFOLDER" val="C:\Temp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00449"/>
  <p:tag name="ORIGINALWIDTH" val="878.5451"/>
  <p:tag name="OUTPUTDPI" val="1200"/>
  <p:tag name="LATEXADDIN" val="\documentclass{letter}&#10;\usepackage[right=5cm]{geometry}&#10;\usepackage{amsmath,amssymb,dsfont,bm}&#10;\usepackage[usenames,dvipsnames]{color}&#10;&#10;\pagestyle{empty}&#10;\begin{document}&#10;&#10;$&#10;\lim_{t \to \infty}&#10;\mathsf{P}_t {f}(x) = \mathds{E}_\mu [ f ] ?&#10;$&#10;&#10;&#10;\end{document}"/>
  <p:tag name="IGUANATEXSIZE" val="18"/>
  <p:tag name="IGUANATEXCURSOR" val="172"/>
  <p:tag name="TRANSPARENCY" val="True"/>
  <p:tag name="FILENAME" val=""/>
  <p:tag name="INPUTTYPE" val="0"/>
  <p:tag name="LATEXENGINEID" val="1"/>
  <p:tag name="TEMPFOLDER" val="C:\Temp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.50307"/>
  <p:tag name="ORIGINALWIDTH" val="353.0181"/>
  <p:tag name="OUTPUTDPI" val="1200"/>
  <p:tag name="LATEXADDIN" val="\documentclass{letter}&#10;\usepackage[right=5cm]{geometry}&#10;\usepackage{amsmath,amssymb,dsfont,bm}&#10;\usepackage[usenames,dvipsnames]{color}&#10;&#10;\pagestyle{empty}&#10;\begin{document}&#10;&#10;How fast?&#10;&#10;&#10;\end{document}"/>
  <p:tag name="IGUANATEXSIZE" val="18"/>
  <p:tag name="IGUANATEXCURSOR" val="181"/>
  <p:tag name="TRANSPARENCY" val="True"/>
  <p:tag name="FILENAME" val=""/>
  <p:tag name="INPUTTYPE" val="0"/>
  <p:tag name="LATEXENGINEID" val="1"/>
  <p:tag name="TEMPFOLDER" val="C:\Temp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847.5435"/>
  <p:tag name="OUTPUTDPI" val="1200"/>
  <p:tag name="LATEXADDIN" val="\documentclass{letter}&#10;\usepackage[right=5cm]{geometry}&#10;\usepackage{amsmath,amssymb,dsfont,bm}&#10;\usepackage[usenames,dvipsnames]{color}&#10;&#10;\pagestyle{empty}&#10;\begin{document}&#10;&#10;$&#10;\lim_{t \to \infty}&#10;\mathsf{P}_t {\bm{f}}(x) = \mathds{E}[{\bm{f}}] ?&#10;$&#10;&#10;&#10;\end{document}"/>
  <p:tag name="IGUANATEXSIZE" val="18"/>
  <p:tag name="IGUANATEXCURSOR" val="241"/>
  <p:tag name="TRANSPARENCY" val="True"/>
  <p:tag name="FILENAME" val=""/>
  <p:tag name="INPUTTYPE" val="0"/>
  <p:tag name="LATEXENGINEID" val="1"/>
  <p:tag name="TEMPFOLDER" val="C:\Temp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.50307"/>
  <p:tag name="ORIGINALWIDTH" val="353.0181"/>
  <p:tag name="OUTPUTDPI" val="1200"/>
  <p:tag name="LATEXADDIN" val="\documentclass{letter}&#10;\usepackage[right=5cm]{geometry}&#10;\usepackage{amsmath,amssymb,dsfont,bm}&#10;\usepackage[usenames,dvipsnames]{color}&#10;&#10;\pagestyle{empty}&#10;\begin{document}&#10;&#10;How fast?&#10;&#10;&#10;\end{document}"/>
  <p:tag name="IGUANATEXSIZE" val="18"/>
  <p:tag name="IGUANATEXCURSOR" val="181"/>
  <p:tag name="TRANSPARENCY" val="True"/>
  <p:tag name="FILENAME" val=""/>
  <p:tag name="INPUTTYPE" val="0"/>
  <p:tag name="LATEXENGINEID" val="1"/>
  <p:tag name="TEMPFOLDER" val="C:\Temp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1952.1"/>
  <p:tag name="OUTPUTDPI" val="1200"/>
  <p:tag name="LATEXADDIN" val="\documentclass{letter}&#10;\usepackage[right=5cm]{geometry}&#10;\usepackage{amsmath,amssymb,dsfont,bm}&#10;\usepackage[usenames,dvipsnames]{color}&#10;&#10;\pagestyle{empty}&#10;\begin{document}&#10;&#10;The convergence of {\color{Blue}$H_\Phi(\bm{f})$}&#10;$ \Leftrightarrow$ \emph{Log-Sobolev inequalities}&#10;&#10;&#10;\end{document}"/>
  <p:tag name="IGUANATEXSIZE" val="20"/>
  <p:tag name="IGUANATEXCURSOR" val="218"/>
  <p:tag name="TRANSPARENCY" val="True"/>
  <p:tag name="FILENAME" val=""/>
  <p:tag name="INPUTTYPE" val="0"/>
  <p:tag name="LATEXENGINEID" val="1"/>
  <p:tag name="TEMPFOLDER" val="C:\Temp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00472"/>
  <p:tag name="ORIGINALWIDTH" val="1435.574"/>
  <p:tag name="OUTPUTDPI" val="1200"/>
  <p:tag name="LATEXADDIN" val="\documentclass{letter}&#10;\usepackage[right=5cm]{geometry}&#10;\usepackage{amsmath,amssymb,dsfont,bm}&#10;\usepackage[usenames,dvipsnames]{color}&#10;&#10;\pagestyle{empty}&#10;\begin{document}&#10;&#10;Invariant measure $\mu$: &#10;$ {\color{BrickRed}\int \mathsf{P}_t {f} \, \mathrm{d}\mu &#10; = \int {f} \, \mathrm{d} \mu}&#10;$&#10;&#10;&#10;&#10;\end{document}"/>
  <p:tag name="IGUANATEXSIZE" val="18"/>
  <p:tag name="IGUANATEXCURSOR" val="265"/>
  <p:tag name="TRANSPARENCY" val="True"/>
  <p:tag name="FILENAME" val=""/>
  <p:tag name="INPUTTYPE" val="0"/>
  <p:tag name="LATEXENGINEID" val="1"/>
  <p:tag name="TEMPFOLDER" val="C:\Temp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1362.07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\underline{\textbf{Definition}} (Spectral gap inequality): &#10;&#10;&#10;&#10;&#10;\end{document}"/>
  <p:tag name="IGUANATEXSIZE" val="20"/>
  <p:tag name="IGUANATEXCURSOR" val="262"/>
  <p:tag name="TRANSPARENCY" val="True"/>
  <p:tag name="FILENAME" val=""/>
  <p:tag name="INPUTTYPE" val="0"/>
  <p:tag name="LATEXENGINEID" val="1"/>
  <p:tag name="TEMPFOLDER" val="C:\Temp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620.0319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{\color{BrickRed}$ &#10;\text{Var} (\bm{f}) \leq {\color{Blue}C_{2} } \mathcal{E}(\bm{f})&#10;$}&#10;&#10;&#10;&#10;\end{document}"/>
  <p:tag name="IGUANATEXSIZE" val="20"/>
  <p:tag name="IGUANATEXCURSOR" val="264"/>
  <p:tag name="TRANSPARENCY" val="True"/>
  <p:tag name="FILENAME" val=""/>
  <p:tag name="INPUTTYPE" val="0"/>
  <p:tag name="LATEXENGINEID" val="1"/>
  <p:tag name="TEMPFOLDER" val="C:\Temp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1351.069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\underline{\textbf{Definition}} (Log-Sobolev inequality): &#10;&#10;&#10;&#10;&#10;&#10;\end{document}"/>
  <p:tag name="IGUANATEXSIZE" val="20"/>
  <p:tag name="IGUANATEXCURSOR" val="261"/>
  <p:tag name="TRANSPARENCY" val="True"/>
  <p:tag name="FILENAME" val=""/>
  <p:tag name="INPUTTYPE" val="0"/>
  <p:tag name="LATEXENGINEID" val="1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258.0132"/>
  <p:tag name="OUTPUTDPI" val="1200"/>
  <p:tag name="LATEXADDIN" val="\documentclass{article}&#10;\usepackage{amsmath,bm}&#10;\pagestyle{empty}&#10;\usepackage[usenames,dvipsnames]{color}&#10;\begin{document}&#10;&#10;&#10;$\mu(1): 1$&#10;&#10;\end{document}"/>
  <p:tag name="IGUANATEXSIZE" val="20"/>
  <p:tag name="IGUANATEXCURSOR" val="132"/>
  <p:tag name="TRANSPARENCY" val="True"/>
  <p:tag name="FILENAME" val=""/>
  <p:tag name="INPUTTYPE" val="0"/>
  <p:tag name="LATEXENGINEID" val="1"/>
  <p:tag name="TEMPFOLDER" val="c:\Temp\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622.032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{\color{BrickRed}$ &#10;H_\Phi(\bm{f}) \leq {\color{Blue}C }  \mathcal{E}_\Phi(\bm{f})  $}&#10;&#10;&#10;&#10;\end{document}"/>
  <p:tag name="IGUANATEXSIZE" val="20"/>
  <p:tag name="IGUANATEXCURSOR" val="256"/>
  <p:tag name="TRANSPARENCY" val="True"/>
  <p:tag name="FILENAME" val=""/>
  <p:tag name="INPUTTYPE" val="0"/>
  <p:tag name="LATEXENGINEID" val="1"/>
  <p:tag name="TEMPFOLDER" val="C:\Temp\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1276.066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\underline{\textbf{Definition}} ($\Phi$-Sobolev inequality): &#10;&#10;&#10;&#10;&#10;\end{document}"/>
  <p:tag name="IGUANATEXSIZE" val="20"/>
  <p:tag name="IGUANATEXCURSOR" val="264"/>
  <p:tag name="TRANSPARENCY" val="True"/>
  <p:tag name="FILENAME" val=""/>
  <p:tag name="INPUTTYPE" val="0"/>
  <p:tag name="LATEXENGINEID" val="1"/>
  <p:tag name="TEMPFOLDER" val="C:\Temp\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00449"/>
  <p:tag name="ORIGINALWIDTH" val="668.0343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{\color{BrickRed}$ &#10;\text{Ent}\left( \bm{f} \right) \leq {\color{Blue}C_{\chi} } \mathcal{E}'(\bm{f})&#10;$}&#10;&#10;&#10;&#10;\end{document}"/>
  <p:tag name="IGUANATEXSIZE" val="20"/>
  <p:tag name="IGUANATEXCURSOR" val="259"/>
  <p:tag name="TRANSPARENCY" val="True"/>
  <p:tag name="FILENAME" val=""/>
  <p:tag name="INPUTTYPE" val="0"/>
  <p:tag name="LATEXENGINEID" val="1"/>
  <p:tag name="TEMPFOLDER" val="C:\Temp\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.50386"/>
  <p:tag name="ORIGINALWIDTH" val="642.533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{\color{BlueViolet} &#10;Energy functional&#10;}&#10;&#10;&#10;&#10;\end{document}"/>
  <p:tag name="IGUANATEXSIZE" val="18"/>
  <p:tag name="IGUANATEXCURSOR" val="240"/>
  <p:tag name="TRANSPARENCY" val="True"/>
  <p:tag name="FILENAME" val=""/>
  <p:tag name="INPUTTYPE" val="0"/>
  <p:tag name="LATEXENGINEID" val="1"/>
  <p:tag name="TEMPFOLDER" val="C:\Temp\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1.5037"/>
  <p:tag name="ORIGINALWIDTH" val="1482.576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\underline{\textbf{Theorem}}: There exists ${\color{Blue}C } &gt;0$ such that&#10;&#10;&#10;&#10;&#10;\end{document}"/>
  <p:tag name="IGUANATEXSIZE" val="20"/>
  <p:tag name="IGUANATEXCURSOR" val="246"/>
  <p:tag name="TRANSPARENCY" val="True"/>
  <p:tag name="FILENAME" val=""/>
  <p:tag name="INPUTTYPE" val="0"/>
  <p:tag name="LATEXENGINEID" val="1"/>
  <p:tag name="TEMPFOLDER" val="C:\Temp\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4.50488"/>
  <p:tag name="ORIGINALWIDTH" val="1677.086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&#10;{\color{BrickRed}&#10;H_\Phi( \mathsf{P}_t\bm{f}) \leq \mathrm{e}^{-t/{\color{Blue}C }} H_\Phi(\bm{f})&#10;} \;\Leftrightarrow \;&#10;{\color{BrickRed}&#10;H_\Phi(\bm{f}) \leq {\color{Blue}C } \mathcal{E}_\Phi(\bm{f})  }&#10;$&#10;&#10;&#10;&#10;\end{document}"/>
  <p:tag name="IGUANATEXSIZE" val="20"/>
  <p:tag name="IGUANATEXCURSOR" val="286"/>
  <p:tag name="TRANSPARENCY" val="True"/>
  <p:tag name="FILENAME" val=""/>
  <p:tag name="INPUTTYPE" val="0"/>
  <p:tag name="LATEXENGINEID" val="1"/>
  <p:tag name="TEMPFOLDER" val="C:\Temp\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00449"/>
  <p:tag name="ORIGINALWIDTH" val="410.0211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\underline{\textbf{Corollary}}: &#10;&#10;&#10;&#10;\end{document}"/>
  <p:tag name="IGUANATEXSIZE" val="20"/>
  <p:tag name="IGUANATEXCURSOR" val="234"/>
  <p:tag name="TRANSPARENCY" val="True"/>
  <p:tag name="FILENAME" val=""/>
  <p:tag name="INPUTTYPE" val="0"/>
  <p:tag name="LATEXENGINEID" val="1"/>
  <p:tag name="TEMPFOLDER" val="C:\Temp\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4.50488"/>
  <p:tag name="ORIGINALWIDTH" val="1721.089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&#10;{\color{BrickRed}&#10;\text{Var}( \mathsf{P}_t\bm{f}) \leq \mathrm{e}^{-t/{\color{Blue}C_2 }} \text{Var} (\bm{f})&#10;} \;\Leftrightarrow \;&#10;{\color{BrickRed}&#10;\text{Var}(\bm{f}) \leq {\color{Blue}C_2 } \mathcal{E} (\bm{f})  }&#10;$&#10;&#10;&#10;&#10;\end{document}"/>
  <p:tag name="IGUANATEXSIZE" val="20"/>
  <p:tag name="IGUANATEXCURSOR" val="290"/>
  <p:tag name="TRANSPARENCY" val="True"/>
  <p:tag name="FILENAME" val=""/>
  <p:tag name="INPUTTYPE" val="0"/>
  <p:tag name="LATEXENGINEID" val="1"/>
  <p:tag name="TEMPFOLDER" val="C:\Temp\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8.00504"/>
  <p:tag name="ORIGINALWIDTH" val="1746.09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&#10;{\color{BrickRed}&#10;\text{Ent}( \mathsf{P}_t\bm{f}) \leq \mathrm{e}^{-t/{\color{Blue}C_\chi }} \text{Ent} (\bm{f})&#10;} \;\Leftrightarrow \;&#10;{\color{BrickRed}&#10;\text{Ent}(\bm{f}) \leq } {\color{Blue}C_\chi} {\color{BrickRed}\mathcal{E}'(\bm{f})&#10;}$&#10;&#10;&#10;&#10;\end{document}"/>
  <p:tag name="IGUANATEXSIZE" val="20"/>
  <p:tag name="IGUANATEXCURSOR" val="384"/>
  <p:tag name="TRANSPARENCY" val="True"/>
  <p:tag name="FILENAME" val=""/>
  <p:tag name="INPUTTYPE" val="0"/>
  <p:tag name="LATEXENGINEID" val="1"/>
  <p:tag name="TEMPFOLDER" val="C:\Temp\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0054"/>
  <p:tag name="ORIGINALWIDTH" val="2125.609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\underline{\textbf{Proposition}} (Monotonically decreasing): &#10;{\color{BrickRed}$ \frac{\partial}{\partial t} H_\Phi \left( \mathsf{P}_t \bm{f} \right) &#10; \leq 0&#10;$}&#10;&#10;&#10;&#10;\end{document}"/>
  <p:tag name="IGUANATEXSIZE" val="20"/>
  <p:tag name="IGUANATEXCURSOR" val="260"/>
  <p:tag name="TRANSPARENCY" val="True"/>
  <p:tag name="FILENAME" val=""/>
  <p:tag name="INPUTTYPE" val="0"/>
  <p:tag name="LATEXENGINEID" val="1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.50283"/>
  <p:tag name="ORIGINALWIDTH" val="76.50394"/>
  <p:tag name="OUTPUTDPI" val="1200"/>
  <p:tag name="LATEXADDIN" val="\documentclass{article}&#10;\usepackage{amsmath,bm}&#10;\pagestyle{empty}&#10;\usepackage[usenames,dvipsnames]{color}&#10;\begin{document}&#10;&#10;&#10;$\bm{\rho}_2$&#10;&#10;\end{document}"/>
  <p:tag name="IGUANATEXSIZE" val="20"/>
  <p:tag name="IGUANATEXCURSOR" val="137"/>
  <p:tag name="TRANSPARENCY" val="True"/>
  <p:tag name="FILENAME" val=""/>
  <p:tag name="INPUTTYPE" val="0"/>
  <p:tag name="LATEXENGINEID" val="1"/>
  <p:tag name="TEMPFOLDER" val="c:\Temp\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50465"/>
  <p:tag name="ORIGINALWIDTH" val="2126.609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Tool:&#10;{\color{Blue}Subadditivity } of the matrix $\Phi$-Entropy$^\text{\color{Gray}[Chen\&amp;Tropp14]}$&#10;&#10;&#10;&#10;&#10;\end{document}"/>
  <p:tag name="IGUANATEXSIZE" val="20"/>
  <p:tag name="IGUANATEXCURSOR" val="265"/>
  <p:tag name="TRANSPARENCY" val="True"/>
  <p:tag name="FILENAME" val=""/>
  <p:tag name="INPUTTYPE" val="0"/>
  <p:tag name="LATEXENGINEID" val="1"/>
  <p:tag name="TEMPFOLDER" val="C:\Temp\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.50386"/>
  <p:tag name="ORIGINALWIDTH" val="1150.059"/>
  <p:tag name="OUTPUTDPI" val="1200"/>
  <p:tag name="LATEXADDIN" val="\documentclass{letter}&#10;\usepackage[right=5cm]{geometry}&#10;\usepackage{amsmath,amssymb,dsfont,bm}&#10;\usepackage[usenames,dvipsnames]{color}&#10;&#10;\pagestyle{empty}&#10;\begin{document}&#10;&#10;{\color{Blue}Quantum dyanmical semigroup}: &#10;&#10;&#10;&#10;\end{document}"/>
  <p:tag name="IGUANATEXSIZE" val="20"/>
  <p:tag name="IGUANATEXCURSOR" val="212"/>
  <p:tag name="TRANSPARENCY" val="True"/>
  <p:tag name="FILENAME" val=""/>
  <p:tag name="INPUTTYPE" val="0"/>
  <p:tag name="LATEXENGINEID" val="1"/>
  <p:tag name="TEMPFOLDER" val="C:\Temp\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149.5077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\bm{f}(1)$&#10;&#10;&#10;&#10;\end{document}"/>
  <p:tag name="IGUANATEXSIZE" val="16"/>
  <p:tag name="IGUANATEXCURSOR" val="212"/>
  <p:tag name="TRANSPARENCY" val="True"/>
  <p:tag name="FILENAME" val=""/>
  <p:tag name="INPUTTYPE" val="0"/>
  <p:tag name="LATEXENGINEID" val="1"/>
  <p:tag name="TEMPFOLDER" val="C:\Temp\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149.5077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\bm{f}(2)$&#10;&#10;&#10;&#10;\end{document}"/>
  <p:tag name="IGUANATEXSIZE" val="16"/>
  <p:tag name="IGUANATEXCURSOR" val="211"/>
  <p:tag name="TRANSPARENCY" val="True"/>
  <p:tag name="FILENAME" val=""/>
  <p:tag name="INPUTTYPE" val="0"/>
  <p:tag name="LATEXENGINEID" val="1"/>
  <p:tag name="TEMPFOLDER" val="C:\Temp\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.00386"/>
  <p:tag name="ORIGINALWIDTH" val="10.00055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\vdots$&#10;&#10;&#10;&#10;\end{document}"/>
  <p:tag name="IGUANATEXSIZE" val="16"/>
  <p:tag name="IGUANATEXCURSOR" val="209"/>
  <p:tag name="TRANSPARENCY" val="True"/>
  <p:tag name="FILENAME" val=""/>
  <p:tag name="INPUTTYPE" val="0"/>
  <p:tag name="LATEXENGINEID" val="1"/>
  <p:tag name="TEMPFOLDER" val="C:\Temp\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158.0081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\bm{f}(n)$&#10;&#10;&#10;&#10;\end{document}"/>
  <p:tag name="IGUANATEXSIZE" val="16"/>
  <p:tag name="IGUANATEXCURSOR" val="211"/>
  <p:tag name="TRANSPARENCY" val="True"/>
  <p:tag name="FILENAME" val=""/>
  <p:tag name="INPUTTYPE" val="0"/>
  <p:tag name="LATEXENGINEID" val="1"/>
  <p:tag name="TEMPFOLDER" val="C:\Temp\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.00386"/>
  <p:tag name="ORIGINALWIDTH" val="10.00055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\vdots$&#10;&#10;&#10;&#10;\end{document}"/>
  <p:tag name="IGUANATEXSIZE" val="16"/>
  <p:tag name="IGUANATEXCURSOR" val="209"/>
  <p:tag name="TRANSPARENCY" val="True"/>
  <p:tag name="FILENAME" val=""/>
  <p:tag name="INPUTTYPE" val="0"/>
  <p:tag name="LATEXENGINEID" val="1"/>
  <p:tag name="TEMPFOLDER" val="C:\Temp\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228.5117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\mathsf{P}_t\bm{f}(1)$&#10;&#10;&#10;&#10;\end{document}"/>
  <p:tag name="IGUANATEXSIZE" val="16"/>
  <p:tag name="IGUANATEXCURSOR" val="215"/>
  <p:tag name="TRANSPARENCY" val="True"/>
  <p:tag name="FILENAME" val=""/>
  <p:tag name="INPUTTYPE" val="0"/>
  <p:tag name="LATEXENGINEID" val="1"/>
  <p:tag name="TEMPFOLDER" val="C:\Temp\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228.5117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\mathsf{P}_t \bm{f}(2)$&#10;&#10;&#10;&#10;\end{document}"/>
  <p:tag name="IGUANATEXSIZE" val="16"/>
  <p:tag name="IGUANATEXCURSOR" val="221"/>
  <p:tag name="TRANSPARENCY" val="True"/>
  <p:tag name="FILENAME" val=""/>
  <p:tag name="INPUTTYPE" val="0"/>
  <p:tag name="LATEXENGINEID" val="1"/>
  <p:tag name="TEMPFOLDER" val="C:\Temp\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237.0122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\mathsf{P}_t\bm{f}(n)$&#10;&#10;&#10;&#10;\end{document}"/>
  <p:tag name="IGUANATEXSIZE" val="16"/>
  <p:tag name="IGUANATEXCURSOR" val="215"/>
  <p:tag name="TRANSPARENCY" val="True"/>
  <p:tag name="FILENAME" val=""/>
  <p:tag name="INPUTTYPE" val="0"/>
  <p:tag name="LATEXENGINEID" val="1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260.5134"/>
  <p:tag name="OUTPUTDPI" val="1200"/>
  <p:tag name="LATEXADDIN" val="\documentclass{article}&#10;\usepackage{amsmath,bm}&#10;\pagestyle{empty}&#10;\usepackage[usenames,dvipsnames]{color}&#10;\begin{document}&#10;&#10;&#10;$\mu(2): 2$&#10;&#10;\end{document}"/>
  <p:tag name="IGUANATEXSIZE" val="20"/>
  <p:tag name="IGUANATEXCURSOR" val="132"/>
  <p:tag name="TRANSPARENCY" val="True"/>
  <p:tag name="FILENAME" val=""/>
  <p:tag name="INPUTTYPE" val="0"/>
  <p:tag name="LATEXENGINEID" val="1"/>
  <p:tag name="TEMPFOLDER" val="c:\Temp\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149.5077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\bm{f}(1)$&#10;&#10;&#10;&#10;\end{document}"/>
  <p:tag name="IGUANATEXSIZE" val="16"/>
  <p:tag name="IGUANATEXCURSOR" val="212"/>
  <p:tag name="TRANSPARENCY" val="True"/>
  <p:tag name="FILENAME" val=""/>
  <p:tag name="INPUTTYPE" val="0"/>
  <p:tag name="LATEXENGINEID" val="1"/>
  <p:tag name="TEMPFOLDER" val="C:\Temp\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149.5077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\bm{f}(2)$&#10;&#10;&#10;&#10;\end{document}"/>
  <p:tag name="IGUANATEXSIZE" val="16"/>
  <p:tag name="IGUANATEXCURSOR" val="211"/>
  <p:tag name="TRANSPARENCY" val="True"/>
  <p:tag name="FILENAME" val=""/>
  <p:tag name="INPUTTYPE" val="0"/>
  <p:tag name="LATEXENGINEID" val="1"/>
  <p:tag name="TEMPFOLDER" val="C:\Temp\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.00386"/>
  <p:tag name="ORIGINALWIDTH" val="10.00055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\vdots$&#10;&#10;&#10;&#10;\end{document}"/>
  <p:tag name="IGUANATEXSIZE" val="16"/>
  <p:tag name="IGUANATEXCURSOR" val="209"/>
  <p:tag name="TRANSPARENCY" val="True"/>
  <p:tag name="FILENAME" val=""/>
  <p:tag name="INPUTTYPE" val="0"/>
  <p:tag name="LATEXENGINEID" val="1"/>
  <p:tag name="TEMPFOLDER" val="C:\Temp\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158.0081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\bm{f}(n)$&#10;&#10;&#10;&#10;\end{document}"/>
  <p:tag name="IGUANATEXSIZE" val="16"/>
  <p:tag name="IGUANATEXCURSOR" val="211"/>
  <p:tag name="TRANSPARENCY" val="True"/>
  <p:tag name="FILENAME" val=""/>
  <p:tag name="INPUTTYPE" val="0"/>
  <p:tag name="LATEXENGINEID" val="1"/>
  <p:tag name="TEMPFOLDER" val="C:\Temp\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.00386"/>
  <p:tag name="ORIGINALWIDTH" val="10.00055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\vdots$&#10;&#10;&#10;&#10;\end{document}"/>
  <p:tag name="IGUANATEXSIZE" val="16"/>
  <p:tag name="IGUANATEXCURSOR" val="209"/>
  <p:tag name="TRANSPARENCY" val="True"/>
  <p:tag name="FILENAME" val=""/>
  <p:tag name="INPUTTYPE" val="0"/>
  <p:tag name="LATEXENGINEID" val="1"/>
  <p:tag name="TEMPFOLDER" val="C:\Temp\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316.5163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\mathsf{T}_t\left(\bm{f}(1)\right)$&#10;&#10;&#10;&#10;\end{document}"/>
  <p:tag name="IGUANATEXSIZE" val="16"/>
  <p:tag name="IGUANATEXCURSOR" val="215"/>
  <p:tag name="TRANSPARENCY" val="True"/>
  <p:tag name="FILENAME" val=""/>
  <p:tag name="INPUTTYPE" val="0"/>
  <p:tag name="LATEXENGINEID" val="1"/>
  <p:tag name="TEMPFOLDER" val="C:\Temp\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324.5167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\mathsf{T}_t \left(\bm{f}(n)\right)$&#10;&#10;&#10;&#10;\end{document}"/>
  <p:tag name="IGUANATEXSIZE" val="16"/>
  <p:tag name="IGUANATEXCURSOR" val="238"/>
  <p:tag name="TRANSPARENCY" val="True"/>
  <p:tag name="FILENAME" val=""/>
  <p:tag name="INPUTTYPE" val="0"/>
  <p:tag name="LATEXENGINEID" val="1"/>
  <p:tag name="TEMPFOLDER" val="C:\Temp\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0.00362"/>
  <p:tag name="ORIGINALWIDTH" val="76.50394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\mathsf{T}_t$&#10;&#10;&#10;&#10;\end{document}"/>
  <p:tag name="IGUANATEXSIZE" val="16"/>
  <p:tag name="IGUANATEXCURSOR" val="215"/>
  <p:tag name="TRANSPARENCY" val="True"/>
  <p:tag name="FILENAME" val=""/>
  <p:tag name="INPUTTYPE" val="0"/>
  <p:tag name="LATEXENGINEID" val="1"/>
  <p:tag name="TEMPFOLDER" val="C:\Temp\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833.0428"/>
  <p:tag name="OUTPUTDPI" val="1200"/>
  <p:tag name="LATEXADDIN" val="\documentclass{letter}&#10;\usepackage[right=5cm]{geometry}&#10;\usepackage{amsmath,amssymb,dsfont,bm}&#10;\usepackage[usenames,dvipsnames]{color}&#10;&#10;\pagestyle{empty}&#10;\begin{document}&#10;&#10;Fixed point:&#10;{\color{BrickRed}&#10; $\overline{\bm{\rho}} = \mathsf{T}_t(\overline{\bm{\rho}}  )$&#10;}&#10;&#10;&#10;\end{document}"/>
  <p:tag name="IGUANATEXSIZE" val="18"/>
  <p:tag name="IGUANATEXCURSOR" val="183"/>
  <p:tag name="TRANSPARENCY" val="True"/>
  <p:tag name="FILENAME" val=""/>
  <p:tag name="INPUTTYPE" val="0"/>
  <p:tag name="LATEXENGINEID" val="1"/>
  <p:tag name="TEMPFOLDER" val="C:\Temp\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50386"/>
  <p:tag name="ORIGINALWIDTH" val="977.5502"/>
  <p:tag name="OUTPUTDPI" val="1200"/>
  <p:tag name="LATEXADDIN" val="\documentclass{letter}&#10;\usepackage[right=5cm]{geometry}&#10;\usepackage{amsmath,amssymb,dsfont,bm}&#10;\usepackage[usenames,dvipsnames]{color}&#10;&#10;\pagestyle{empty}&#10;\begin{document}&#10;&#10;{\color{Blue}Data processing inequality}: &#10;&#10;&#10;&#10;\end{document}"/>
  <p:tag name="IGUANATEXSIZE" val="20"/>
  <p:tag name="IGUANATEXCURSOR" val="211"/>
  <p:tag name="TRANSPARENCY" val="True"/>
  <p:tag name="FILENAME" val=""/>
  <p:tag name="INPUTTYPE" val="0"/>
  <p:tag name="LATEXENGINEID" val="1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.50283"/>
  <p:tag name="ORIGINALWIDTH" val="85.50441"/>
  <p:tag name="OUTPUTDPI" val="1200"/>
  <p:tag name="LATEXADDIN" val="\documentclass{article}&#10;\usepackage{amsmath,bm}&#10;\pagestyle{empty}&#10;\usepackage[usenames,dvipsnames]{color}&#10;\begin{document}&#10;&#10;&#10;$\bm{\rho}_n$&#10;&#10;\end{document}"/>
  <p:tag name="IGUANATEXSIZE" val="20"/>
  <p:tag name="IGUANATEXCURSOR" val="137"/>
  <p:tag name="TRANSPARENCY" val="True"/>
  <p:tag name="FILENAME" val=""/>
  <p:tag name="INPUTTYPE" val="0"/>
  <p:tag name="LATEXENGINEID" val="1"/>
  <p:tag name="TEMPFOLDER" val="c:\Temp\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4.50488"/>
  <p:tag name="ORIGINALWIDTH" val="1627.084"/>
  <p:tag name="OUTPUTDPI" val="1200"/>
  <p:tag name="LATEXADDIN" val="\documentclass{letter}&#10;\usepackage[right=5cm]{geometry}&#10;\usepackage{amsmath,amssymb,dsfont,bm}&#10;\usepackage[usenames,dvipsnames]{color}&#10;&#10;\pagestyle{empty}&#10;\begin{document}&#10;&#10;&#10;{\color{BrickRed}&#10; $&#10;H_\Phi(\{\mu(x),\mathsf{T} (\bm{\rho}_x)\}_x) \leq \mathrm{e}^{-t/{\color{Blue}C }}  H_\Phi(\{\mu(x),\bm{\rho}_x\}_x)&#10;$&#10;}&#10;&#10;&#10;\end{document}"/>
  <p:tag name="IGUANATEXSIZE" val="18"/>
  <p:tag name="IGUANATEXCURSOR" val="274"/>
  <p:tag name="TRANSPARENCY" val="True"/>
  <p:tag name="FILENAME" val=""/>
  <p:tag name="INPUTTYPE" val="0"/>
  <p:tag name="LATEXENGINEID" val="1"/>
  <p:tag name="TEMPFOLDER" val="C:\Temp\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0378"/>
  <p:tag name="ORIGINALWIDTH" val="794.0408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{\color{BlueViolet} &#10;The parallel evolution&#10;}&#10;&#10;&#10;&#10;\end{document}"/>
  <p:tag name="IGUANATEXSIZE" val="18"/>
  <p:tag name="IGUANATEXCURSOR" val="245"/>
  <p:tag name="TRANSPARENCY" val="True"/>
  <p:tag name="FILENAME" val=""/>
  <p:tag name="INPUTTYPE" val="0"/>
  <p:tag name="LATEXENGINEID" val="1"/>
  <p:tag name="TEMPFOLDER" val="C:\Temp\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1342.069"/>
  <p:tag name="OUTPUTDPI" val="1200"/>
  <p:tag name="LATEXADDIN" val="\documentclass{letter}&#10;\usepackage[right=5cm]{geometry}&#10;\usepackage{amsmath,amssymb,dsfont,bm}&#10;\usepackage[usenames,dvipsnames]{color}&#10;&#10;\pagestyle{empty}&#10;\begin{document}&#10;&#10;Since&#10;{\color{BrickRed}&#10; $\bm{f}(x) = \bm{\rho}_x$&#10;}&#10;$\Rightarrow \mathsf{P}_t \bm{f}(x) = \mathsf{T}_t(\bm{\rho}_x)$&#10;&#10;&#10;\end{document}"/>
  <p:tag name="IGUANATEXSIZE" val="18"/>
  <p:tag name="IGUANATEXCURSOR" val="177"/>
  <p:tag name="TRANSPARENCY" val="True"/>
  <p:tag name="FILENAME" val=""/>
  <p:tag name="INPUTTYPE" val="0"/>
  <p:tag name="LATEXENGINEID" val="1"/>
  <p:tag name="TEMPFOLDER" val="C:\Temp\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316.5163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\mathsf{T}_t\left(\bm{f}(2)\right)$&#10;&#10;&#10;&#10;\end{document}"/>
  <p:tag name="IGUANATEXSIZE" val="16"/>
  <p:tag name="IGUANATEXCURSOR" val="215"/>
  <p:tag name="TRANSPARENCY" val="True"/>
  <p:tag name="FILENAME" val=""/>
  <p:tag name="INPUTTYPE" val="0"/>
  <p:tag name="LATEXENGINEID" val="1"/>
  <p:tag name="TEMPFOLDER" val="C:\Temp\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00449"/>
  <p:tag name="ORIGINALWIDTH" val="1193.061"/>
  <p:tag name="OUTPUTDPI" val="1200"/>
  <p:tag name="LATEXADDIN" val="\documentclass{letter}&#10;\usepackage[right=5cm]{geometry}&#10;\usepackage{amsmath,amssymb,dsfont,bm}&#10;\usepackage[usenames,dvipsnames]{color}&#10;&#10;\pagestyle{empty}&#10;\begin{document}&#10;&#10;$\mathsf{T}_t : \bm{\rho}_x \mapsto &#10;{\color{BrickRed}\mathrm{e}^{-rt} } \bm{\rho}_x + &#10;{\color{BrickRed}\left( 1- \mathrm{e}^{-rt} \right)} \cdot \bm{\pi}$&#10;&#10;&#10;&#10;\end{document}"/>
  <p:tag name="IGUANATEXSIZE" val="20"/>
  <p:tag name="IGUANATEXCURSOR" val="313"/>
  <p:tag name="TRANSPARENCY" val="True"/>
  <p:tag name="FILENAME" val=""/>
  <p:tag name="INPUTTYPE" val="0"/>
  <p:tag name="LATEXENGINEID" val="1"/>
  <p:tag name="TEMPFOLDER" val="C:\Temp\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9.0107"/>
  <p:tag name="ORIGINALWIDTH" val="1011.552"/>
  <p:tag name="OUTPUTDPI" val="1200"/>
  <p:tag name="LATEXADDIN" val="\documentclass{letter}&#10;\usepackage[right=5cm]{geometry}&#10;\usepackage{amsmath,amssymb,dsfont,bm}&#10;\usepackage[usenames,dvipsnames]{color}&#10;&#10;\pagestyle{empty}&#10;\begin{document}&#10;&#10;\[C_2 = &#10;\sup_{\bm{f}:\,\mathds{E}_\mu[\bm{f}] = \bm{\pi}} \; \frac{\text{Var}(\bm{f})}{\mathcal{E}(\bm{f})}&#10; = \frac{1}{r}&#10;\]&#10;&#10;&#10;&#10;\end{document}"/>
  <p:tag name="IGUANATEXSIZE" val="16"/>
  <p:tag name="IGUANATEXCURSOR" val="281"/>
  <p:tag name="TRANSPARENCY" val="True"/>
  <p:tag name="FILENAME" val=""/>
  <p:tag name="INPUTTYPE" val="0"/>
  <p:tag name="LATEXENGINEID" val="1"/>
  <p:tag name="TEMPFOLDER" val="C:\Temp\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.50268"/>
  <p:tag name="ORIGINALWIDTH" val="43.5022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p$&#10;&#10;&#10;&#10;\end{document}"/>
  <p:tag name="IGUANATEXSIZE" val="14"/>
  <p:tag name="IGUANATEXCURSOR" val="205"/>
  <p:tag name="TRANSPARENCY" val="True"/>
  <p:tag name="FILENAME" val=""/>
  <p:tag name="INPUTTYPE" val="0"/>
  <p:tag name="LATEXENGINEID" val="1"/>
  <p:tag name="TEMPFOLDER" val="C:\Temp\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1.00362"/>
  <p:tag name="ORIGINALWIDTH" val="176.509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1-p$&#10;&#10;&#10;&#10;\end{document}"/>
  <p:tag name="IGUANATEXSIZE" val="14"/>
  <p:tag name="IGUANATEXCURSOR" val="205"/>
  <p:tag name="TRANSPARENCY" val="True"/>
  <p:tag name="FILENAME" val=""/>
  <p:tag name="INPUTTYPE" val="0"/>
  <p:tag name="LATEXENGINEID" val="1"/>
  <p:tag name="TEMPFOLDER" val="C:\Temp\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.50268"/>
  <p:tag name="ORIGINALWIDTH" val="43.5022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p$&#10;&#10;&#10;&#10;\end{document}"/>
  <p:tag name="IGUANATEXSIZE" val="14"/>
  <p:tag name="IGUANATEXCURSOR" val="205"/>
  <p:tag name="TRANSPARENCY" val="True"/>
  <p:tag name="FILENAME" val=""/>
  <p:tag name="INPUTTYPE" val="0"/>
  <p:tag name="LATEXENGINEID" val="1"/>
  <p:tag name="TEMPFOLDER" val="C:\Temp\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782.0402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{\color{BlueViolet} &#10;Fixed point: $\bm{\pi} = \bm{I}/d$&#10;}&#10;&#10;&#10;&#10;\end{document}"/>
  <p:tag name="IGUANATEXSIZE" val="18"/>
  <p:tag name="IGUANATEXCURSOR" val="236"/>
  <p:tag name="TRANSPARENCY" val="True"/>
  <p:tag name="FILENAME" val=""/>
  <p:tag name="INPUTTYPE" val="0"/>
  <p:tag name="LATEXENGINEID" val="1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279.0143"/>
  <p:tag name="OUTPUTDPI" val="1200"/>
  <p:tag name="LATEXADDIN" val="\documentclass{article}&#10;\usepackage{amsmath,bm}&#10;\pagestyle{empty}&#10;\usepackage[usenames,dvipsnames]{color}&#10;\begin{document}&#10;&#10;&#10;$\mu(n): n$&#10;&#10;\end{document}"/>
  <p:tag name="IGUANATEXSIZE" val="20"/>
  <p:tag name="IGUANATEXCURSOR" val="132"/>
  <p:tag name="TRANSPARENCY" val="True"/>
  <p:tag name="FILENAME" val=""/>
  <p:tag name="INPUTTYPE" val="0"/>
  <p:tag name="LATEXENGINEID" val="1"/>
  <p:tag name="TEMPFOLDER" val="c:\Temp\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1.00362"/>
  <p:tag name="ORIGINALWIDTH" val="389.52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\underline{\textbf{Theorem}}:&#10;&#10;&#10;&#10;\end{document}"/>
  <p:tag name="IGUANATEXSIZE" val="20"/>
  <p:tag name="IGUANATEXCURSOR" val="231"/>
  <p:tag name="TRANSPARENCY" val="True"/>
  <p:tag name="FILENAME" val=""/>
  <p:tag name="INPUTTYPE" val="0"/>
  <p:tag name="LATEXENGINEID" val="1"/>
  <p:tag name="TEMPFOLDER" val="C:\Temp\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9.0087"/>
  <p:tag name="ORIGINALWIDTH" val="303.5156"/>
  <p:tag name="OUTPUTDPI" val="1200"/>
  <p:tag name="LATEXADDIN" val="\documentclass{letter}&#10;\usepackage[right=5cm]{geometry}&#10;\usepackage{amsmath,amssymb,dsfont,bm}&#10;\usepackage[usenames,dvipsnames]{color}&#10;&#10;\pagestyle{empty}&#10;\begin{document}&#10;&#10;\[C_\chi &#10; = \frac{1}{2r}&#10;\]&#10;&#10;&#10;&#10;\end{document}"/>
  <p:tag name="IGUANATEXSIZE" val="16"/>
  <p:tag name="IGUANATEXCURSOR" val="181"/>
  <p:tag name="TRANSPARENCY" val="True"/>
  <p:tag name="FILENAME" val=""/>
  <p:tag name="INPUTTYPE" val="0"/>
  <p:tag name="LATEXENGINEID" val="1"/>
  <p:tag name="TEMPFOLDER" val="C:\Temp\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0.00307"/>
  <p:tag name="ORIGINALWIDTH" val="804.0413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{\color{BlueViolet} &#10;Proof: Matrix Calulus&#10;}&#10;&#10;&#10;&#10;\end{document}"/>
  <p:tag name="IGUANATEXSIZE" val="18"/>
  <p:tag name="IGUANATEXCURSOR" val="244"/>
  <p:tag name="TRANSPARENCY" val="True"/>
  <p:tag name="FILENAME" val=""/>
  <p:tag name="INPUTTYPE" val="0"/>
  <p:tag name="LATEXENGINEID" val="1"/>
  <p:tag name="TEMPFOLDER" val="C:\Temp\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.00291"/>
  <p:tag name="ORIGINALWIDTH" val="35.50181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0$&#10;&#10;&#10;&#10;\end{document}"/>
  <p:tag name="IGUANATEXSIZE" val="16"/>
  <p:tag name="IGUANATEXCURSOR" val="204"/>
  <p:tag name="TRANSPARENCY" val="True"/>
  <p:tag name="FILENAME" val=""/>
  <p:tag name="INPUTTYPE" val="0"/>
  <p:tag name="LATEXENGINEID" val="1"/>
  <p:tag name="TEMPFOLDER" val="C:\Temp\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5.00283"/>
  <p:tag name="ORIGINALWIDTH" val="27.50142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1$&#10;&#10;&#10;&#10;\end{document}"/>
  <p:tag name="IGUANATEXSIZE" val="16"/>
  <p:tag name="IGUANATEXCURSOR" val="204"/>
  <p:tag name="TRANSPARENCY" val="True"/>
  <p:tag name="FILENAME" val=""/>
  <p:tag name="INPUTTYPE" val="0"/>
  <p:tag name="LATEXENGINEID" val="1"/>
  <p:tag name="TEMPFOLDER" val="C:\Temp\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.00291"/>
  <p:tag name="ORIGINALWIDTH" val="35.50181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0$&#10;&#10;&#10;&#10;\end{document}"/>
  <p:tag name="IGUANATEXSIZE" val="16"/>
  <p:tag name="IGUANATEXCURSOR" val="204"/>
  <p:tag name="TRANSPARENCY" val="True"/>
  <p:tag name="FILENAME" val=""/>
  <p:tag name="INPUTTYPE" val="0"/>
  <p:tag name="LATEXENGINEID" val="1"/>
  <p:tag name="TEMPFOLDER" val="C:\Temp\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5.00283"/>
  <p:tag name="ORIGINALWIDTH" val="27.50142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1$&#10;&#10;&#10;&#10;\end{document}"/>
  <p:tag name="IGUANATEXSIZE" val="16"/>
  <p:tag name="IGUANATEXCURSOR" val="204"/>
  <p:tag name="TRANSPARENCY" val="True"/>
  <p:tag name="FILENAME" val=""/>
  <p:tag name="INPUTTYPE" val="0"/>
  <p:tag name="LATEXENGINEID" val="1"/>
  <p:tag name="TEMPFOLDER" val="C:\Temp\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.50189"/>
  <p:tag name="ORIGINALWIDTH" val="28.00142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\epsilon$&#10;&#10;&#10;&#10;\end{document}"/>
  <p:tag name="IGUANATEXSIZE" val="16"/>
  <p:tag name="IGUANATEXCURSOR" val="211"/>
  <p:tag name="TRANSPARENCY" val="True"/>
  <p:tag name="FILENAME" val=""/>
  <p:tag name="INPUTTYPE" val="0"/>
  <p:tag name="LATEXENGINEID" val="1"/>
  <p:tag name="TEMPFOLDER" val="C:\Temp\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9.5092"/>
  <p:tag name="ORIGINALWIDTH" val="1631.084"/>
  <p:tag name="OUTPUTDPI" val="1200"/>
  <p:tag name="LATEXADDIN" val="\documentclass{letter}&#10;\usepackage[right=5cm]{geometry}&#10;\usepackage{amsmath,amssymb,dsfont,bm}&#10;\usepackage[usenames,dvipsnames]{color}&#10;&#10;\pagestyle{empty}&#10;\begin{document}&#10;&#10;\[&#10;\mathsf{T}_t : \bm{\rho}_x \mapsto &#10;{\color{BrickRed}\frac{\left(1+\mathrm{e}^{-rt}\right)}2} \bm{\rho}_x + &#10;{\color{BrickRed}\frac{\left(1-\mathrm{e}^{-rt}\right)}2 }&#10;\bm{\sigma}_Z\bm{\rho}_x\bm{\sigma}_Z&#10;\]&#10;&#10;&#10;&#10;\end{document}"/>
  <p:tag name="IGUANATEXSIZE" val="20"/>
  <p:tag name="IGUANATEXCURSOR" val="277"/>
  <p:tag name="TRANSPARENCY" val="True"/>
  <p:tag name="FILENAME" val=""/>
  <p:tag name="INPUTTYPE" val="0"/>
  <p:tag name="LATEXENGINEID" val="1"/>
  <p:tag name="TEMPFOLDER" val="C:\Temp\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8.5102"/>
  <p:tag name="ORIGINALWIDTH" val="553.0284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{\color{BlueViolet} &#10;$\bm{\sigma}_Z = \begin{pmatrix}&#10; 1 &amp; 0 \\ 0 &amp; -1&#10; \end{pmatrix}$&#10;}&#10;&#10;&#10;&#10;\end{document}"/>
  <p:tag name="IGUANATEXSIZE" val="18"/>
  <p:tag name="IGUANATEXCURSOR" val="224"/>
  <p:tag name="TRANSPARENCY" val="True"/>
  <p:tag name="FILENAME" val=""/>
  <p:tag name="INPUTTYPE" val="0"/>
  <p:tag name="LATEXENGINEID" val="1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.00386"/>
  <p:tag name="ORIGINALWIDTH" val="10.00055"/>
  <p:tag name="OUTPUTDPI" val="1200"/>
  <p:tag name="LATEXADDIN" val="\documentclass{article}&#10;\usepackage{amsmath,bm}&#10;\pagestyle{empty}&#10;\usepackage[usenames,dvipsnames]{color}&#10;\begin{document}&#10;&#10;$ \vdots$&#10;&#10;\end{document}"/>
  <p:tag name="IGUANATEXSIZE" val="28"/>
  <p:tag name="IGUANATEXCURSOR" val="128"/>
  <p:tag name="TRANSPARENCY" val="True"/>
  <p:tag name="FILENAME" val=""/>
  <p:tag name="INPUTTYPE" val="0"/>
  <p:tag name="LATEXENGINEID" val="1"/>
  <p:tag name="TEMPFOLDER" val="c:\Temp\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.50425"/>
  <p:tag name="ORIGINALWIDTH" val="934.548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\underline{\textbf{Theorem}}: $&#10;C_2 = &#10;C_\chi = \infty$&#10;&#10;&#10;&#10;\end{document}"/>
  <p:tag name="IGUANATEXSIZE" val="20"/>
  <p:tag name="IGUANATEXCURSOR" val="234"/>
  <p:tag name="TRANSPARENCY" val="True"/>
  <p:tag name="FILENAME" val=""/>
  <p:tag name="INPUTTYPE" val="0"/>
  <p:tag name="LATEXENGINEID" val="1"/>
  <p:tag name="TEMPFOLDER" val="C:\Temp\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8.5102"/>
  <p:tag name="ORIGINALWIDTH" val="380.0195"/>
  <p:tag name="OUTPUTDPI" val="1200"/>
  <p:tag name="LATEXADDIN" val="\documentclass{letter}&#10;\usepackage[right=5cm]{geometry}&#10;\usepackage{amsmath,amssymb,dsfont,bm}&#10;\usepackage[usenames,dvipsnames]{color}&#10;&#10;\pagestyle{empty}&#10;\begin{document}&#10;&#10;\[&#10;\begin{pmatrix}&#10;\lambda_1 &amp; {\color{BrickRed}p } a\\&#10;{\color{BrickRed}p } a^* &amp; \lambda_2&#10;\end{pmatrix}&#10;\]&#10;&#10;&#10;&#10;\end{document}"/>
  <p:tag name="IGUANATEXSIZE" val="20"/>
  <p:tag name="IGUANATEXCURSOR" val="249"/>
  <p:tag name="TRANSPARENCY" val="True"/>
  <p:tag name="FILENAME" val=""/>
  <p:tag name="INPUTTYPE" val="0"/>
  <p:tag name="LATEXENGINEID" val="1"/>
  <p:tag name="TEMPFOLDER" val="C:\Temp\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786.5404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{\color{BrickRed}$ &#10;H_\Phi(\mathsf{P}_t\bm{f}) \leq C \mathcal{E}_\Phi( \mathsf{P}_t \bm{f})  $}&#10;&#10;&#10;&#10;\end{document}"/>
  <p:tag name="IGUANATEXSIZE" val="20"/>
  <p:tag name="IGUANATEXCURSOR" val="287"/>
  <p:tag name="TRANSPARENCY" val="True"/>
  <p:tag name="FILENAME" val=""/>
  <p:tag name="INPUTTYPE" val="0"/>
  <p:tag name="LATEXENGINEID" val="1"/>
  <p:tag name="TEMPFOLDER" val="C:\Temp\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50386"/>
  <p:tag name="ORIGINALWIDTH" val="1102.557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\textbf{Reason}: multiple fixed points&#10;&#10;&#10;&#10;\end{document}"/>
  <p:tag name="IGUANATEXSIZE" val="20"/>
  <p:tag name="IGUANATEXCURSOR" val="217"/>
  <p:tag name="TRANSPARENCY" val="True"/>
  <p:tag name="FILENAME" val=""/>
  <p:tag name="INPUTTYPE" val="0"/>
  <p:tag name="LATEXENGINEID" val="1"/>
  <p:tag name="TEMPFOLDER" val="C:\Temp\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430.0221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\mathsf{X} = \{0,1\}^n$,&#10;&#10;&#10;&#10;\end{document}"/>
  <p:tag name="IGUANATEXSIZE" val="20"/>
  <p:tag name="IGUANATEXCURSOR" val="213"/>
  <p:tag name="TRANSPARENCY" val="True"/>
  <p:tag name="FILENAME" val=""/>
  <p:tag name="INPUTTYPE" val="0"/>
  <p:tag name="LATEXENGINEID" val="1"/>
  <p:tag name="TEMPFOLDER" val="C:\Temp\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0.5103"/>
  <p:tag name="ORIGINALWIDTH" val="1011.552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\[&#10;\mathsf{P}_t \bm{f}(x) \triangleq \int_{y\in\Omega} {p}_t(x,\mathrm{d}y) \bm{f}(y)&#10;\]&#10;&#10;&#10;&#10;\end{document}"/>
  <p:tag name="IGUANATEXSIZE" val="20"/>
  <p:tag name="IGUANATEXCURSOR" val="290"/>
  <p:tag name="TRANSPARENCY" val="True"/>
  <p:tag name="FILENAME" val=""/>
  <p:tag name="INPUTTYPE" val="0"/>
  <p:tag name="LATEXENGINEID" val="1"/>
  <p:tag name="TEMPFOLDER" val="C:\Temp\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.29276"/>
  <p:tag name="ORIGINALWIDTH" val="720.3619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&#10;\mu_{n,p}(x) = p^{\sum_{i=1}^n x_i} (1-p)^{\sum_{i=1}^n (1-x_i)},  \quad \forall x\in\{0,1\}^n&#10;$&#10;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Temp\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0.00307"/>
  <p:tag name="ORIGINALWIDTH" val="688.5353"/>
  <p:tag name="OUTPUTDPI" val="1200"/>
  <p:tag name="LATEXADDIN" val="\documentclass{letter}&#10;\usepackage[right=5cm]{geometry}&#10;\usepackage{amsmath,amssymb,dsfont,bm}&#10;\usepackage[usenames,dvipsnames]{color}&#10;&#10;\pagestyle{empty}&#10;\begin{document}&#10;&#10;{\color{Blue}Statistical mixture}: &#10;&#10;&#10;&#10;\end{document}"/>
  <p:tag name="IGUANATEXSIZE" val="20"/>
  <p:tag name="IGUANATEXCURSOR" val="204"/>
  <p:tag name="TRANSPARENCY" val="True"/>
  <p:tag name="FILENAME" val=""/>
  <p:tag name="INPUTTYPE" val="0"/>
  <p:tag name="LATEXENGINEID" val="1"/>
  <p:tag name="TEMPFOLDER" val="C:\Temp\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.00291"/>
  <p:tag name="ORIGINALWIDTH" val="35.50181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0$&#10;&#10;&#10;&#10;\end{document}"/>
  <p:tag name="IGUANATEXSIZE" val="20"/>
  <p:tag name="IGUANATEXCURSOR" val="205"/>
  <p:tag name="TRANSPARENCY" val="True"/>
  <p:tag name="FILENAME" val=""/>
  <p:tag name="INPUTTYPE" val="0"/>
  <p:tag name="LATEXENGINEID" val="1"/>
  <p:tag name="TEMPFOLDER" val="C:\Temp\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5.00283"/>
  <p:tag name="ORIGINALWIDTH" val="27.50142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1$&#10;&#10;&#10;&#10;\end{document}"/>
  <p:tag name="IGUANATEXSIZE" val="20"/>
  <p:tag name="IGUANATEXCURSOR" val="204"/>
  <p:tag name="TRANSPARENCY" val="True"/>
  <p:tag name="FILENAME" val=""/>
  <p:tag name="INPUTTYPE" val="0"/>
  <p:tag name="LATEXENGINEID" val="1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.50299"/>
  <p:tag name="ORIGINALWIDTH" val="53.00275"/>
  <p:tag name="OUTPUTDPI" val="1200"/>
  <p:tag name="LATEXADDIN" val="\documentclass{article}&#10;\usepackage{amsmath,bm}&#10;\pagestyle{empty}&#10;\usepackage[usenames,dvipsnames]{color}&#10;\begin{document}&#10;&#10;&#10;$\mathsf{X}$&#10;&#10;\end{document}"/>
  <p:tag name="IGUANATEXSIZE" val="26"/>
  <p:tag name="IGUANATEXCURSOR" val="136"/>
  <p:tag name="TRANSPARENCY" val="True"/>
  <p:tag name="FILENAME" val=""/>
  <p:tag name="INPUTTYPE" val="0"/>
  <p:tag name="LATEXENGINEID" val="1"/>
  <p:tag name="TEMPFOLDER" val="c:\Temp\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.50268"/>
  <p:tag name="ORIGINALWIDTH" val="43.5022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p$&#10;&#10;&#10;&#10;\end{document}"/>
  <p:tag name="IGUANATEXSIZE" val="16"/>
  <p:tag name="IGUANATEXCURSOR" val="204"/>
  <p:tag name="TRANSPARENCY" val="True"/>
  <p:tag name="FILENAME" val=""/>
  <p:tag name="INPUTTYPE" val="0"/>
  <p:tag name="LATEXENGINEID" val="1"/>
  <p:tag name="TEMPFOLDER" val="C:\Temp\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1.00362"/>
  <p:tag name="ORIGINALWIDTH" val="176.509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1-p$&#10;&#10;&#10;&#10;\end{document}"/>
  <p:tag name="IGUANATEXSIZE" val="16"/>
  <p:tag name="IGUANATEXCURSOR" val="205"/>
  <p:tag name="TRANSPARENCY" val="True"/>
  <p:tag name="FILENAME" val=""/>
  <p:tag name="INPUTTYPE" val="0"/>
  <p:tag name="LATEXENGINEID" val="1"/>
  <p:tag name="TEMPFOLDER" val="C:\Temp\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1.00362"/>
  <p:tag name="ORIGINALWIDTH" val="389.52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\underline{\textbf{Theorem}}:&#10;&#10;&#10;&#10;\end{document}"/>
  <p:tag name="IGUANATEXSIZE" val="20"/>
  <p:tag name="IGUANATEXCURSOR" val="231"/>
  <p:tag name="TRANSPARENCY" val="True"/>
  <p:tag name="FILENAME" val=""/>
  <p:tag name="INPUTTYPE" val="0"/>
  <p:tag name="LATEXENGINEID" val="1"/>
  <p:tag name="TEMPFOLDER" val="C:\Temp\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50457"/>
  <p:tag name="ORIGINALWIDTH" val="895.046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&#10;{\color{BrickRed}&#10;\text{Var}( \mathsf{P}_t\bm{f}) \leq \mathrm{e}^{-2t} \cdot \text{Var} (\bm{f})&#10;}$&#10;&#10;&#10;&#10;\end{document}"/>
  <p:tag name="IGUANATEXSIZE" val="20"/>
  <p:tag name="IGUANATEXCURSOR" val="282"/>
  <p:tag name="TRANSPARENCY" val="True"/>
  <p:tag name="FILENAME" val=""/>
  <p:tag name="INPUTTYPE" val="0"/>
  <p:tag name="LATEXENGINEID" val="1"/>
  <p:tag name="TEMPFOLDER" val="C:\Temp\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00449"/>
  <p:tag name="ORIGINALWIDTH" val="867.5446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&#10;{\color{BrickRed}&#10;\text{Ent}( \mathsf{P}_t\bm{f}) \leq \mathrm{e}^{-t} \cdot \text{Ent} (\bm{f})&#10;}$&#10;&#10;&#10;&#10;\end{document}"/>
  <p:tag name="IGUANATEXSIZE" val="20"/>
  <p:tag name="IGUANATEXCURSOR" val="272"/>
  <p:tag name="TRANSPARENCY" val="True"/>
  <p:tag name="FILENAME" val=""/>
  <p:tag name="INPUTTYPE" val="0"/>
  <p:tag name="LATEXENGINEID" val="1"/>
  <p:tag name="TEMPFOLDER" val="C:\Temp\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8.50299"/>
  <p:tag name="ORIGINALWIDTH" val="175.009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Tool:&#10;&#10;&#10;&#10;\end{document}"/>
  <p:tag name="IGUANATEXSIZE" val="20"/>
  <p:tag name="IGUANATEXCURSOR" val="207"/>
  <p:tag name="TRANSPARENCY" val="True"/>
  <p:tag name="FILENAME" val=""/>
  <p:tag name="INPUTTYPE" val="0"/>
  <p:tag name="LATEXENGINEID" val="1"/>
  <p:tag name="TEMPFOLDER" val="C:\Temp\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50465"/>
  <p:tag name="ORIGINALWIDTH" val="1273.065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&#10;Matrix Efron-Stein Inequality$^\text{\color{Gray}[CH15]}$&#10;\end{document}"/>
  <p:tag name="IGUANATEXSIZE" val="20"/>
  <p:tag name="IGUANATEXCURSOR" val="259"/>
  <p:tag name="TRANSPARENCY" val="True"/>
  <p:tag name="FILENAME" val=""/>
  <p:tag name="INPUTTYPE" val="0"/>
  <p:tag name="LATEXENGINEID" val="1"/>
  <p:tag name="TEMPFOLDER" val="C:\Temp\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50465"/>
  <p:tag name="ORIGINALWIDTH" val="1004.052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Subadditivity$^\text{\color{Gray}[Chen \&amp; Tropp14]}$&#10;&#10;&#10;&#10;\end{document}"/>
  <p:tag name="IGUANATEXSIZE" val="20"/>
  <p:tag name="IGUANATEXCURSOR" val="244"/>
  <p:tag name="TRANSPARENCY" val="True"/>
  <p:tag name="FILENAME" val=""/>
  <p:tag name="INPUTTYPE" val="0"/>
  <p:tag name="LATEXENGINEID" val="1"/>
  <p:tag name="TEMPFOLDER" val="C:\Temp\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8.5102"/>
  <p:tag name="ORIGINALWIDTH" val="1658.585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{\color{BrickRed}&#10;$\textnormal{Var} (\bm{f}) \leq \frac12 \Tr \mathds{E} \left[ \sum_{i=1}^n \left( \bm{f}(\underline{\bm{X}}) - \bm{f}\left(\widetilde{\bm{X}}^{(i)}\right) \right)^2 \right]&#10;$&#10;}&#10;&#10;\end{document}"/>
  <p:tag name="IGUANATEXSIZE" val="20"/>
  <p:tag name="IGUANATEXCURSOR" val="271"/>
  <p:tag name="TRANSPARENCY" val="True"/>
  <p:tag name="FILENAME" val=""/>
  <p:tag name="INPUTTYPE" val="0"/>
  <p:tag name="LATEXENGINEID" val="1"/>
  <p:tag name="TEMPFOLDER" val="C:\Temp\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5054"/>
  <p:tag name="ORIGINALWIDTH" val="1500.577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{\color{BrickRed}&#10;$\widetilde{\bm{X}}^{(i)} \triangleq (\bm{X}_1,\ldots,\bm{X}_{i-1}, \bm{X}_i', \bm{X}_{i+1}, \ldots,\bm{X}_n)&#10;$&#10;}&#10;&#10;\end{document}"/>
  <p:tag name="IGUANATEXSIZE" val="20"/>
  <p:tag name="IGUANATEXCURSOR" val="220"/>
  <p:tag name="TRANSPARENCY" val="True"/>
  <p:tag name="FILENAME" val=""/>
  <p:tag name="INPUTTYPE" val="0"/>
  <p:tag name="LATEXENGINEID" val="1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.00291"/>
  <p:tag name="ORIGINALWIDTH" val="51.50268"/>
  <p:tag name="OUTPUTDPI" val="1200"/>
  <p:tag name="LATEXADDIN" val="\documentclass{article}&#10;\usepackage{amsmath,bm}&#10;\pagestyle{empty}&#10;\usepackage[usenames,dvipsnames]{color}&#10;\begin{document}&#10;&#10;{\color{Blue}&#10;$\mathsf{T}$&#10;}&#10;\end{document}"/>
  <p:tag name="IGUANATEXSIZE" val="26"/>
  <p:tag name="IGUANATEXCURSOR" val="148"/>
  <p:tag name="TRANSPARENCY" val="True"/>
  <p:tag name="FILENAME" val=""/>
  <p:tag name="INPUTTYPE" val="0"/>
  <p:tag name="LATEXENGINEID" val="1"/>
  <p:tag name="TEMPFOLDER" val="c:\Temp\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0076"/>
  <p:tag name="ORIGINALWIDTH" val="1084.056"/>
  <p:tag name="OUTPUTDPI" val="1200"/>
  <p:tag name="LATEXADDIN" val="\documentclass{letter}&#10;\usepackage[right=5cm]{geometry}&#10;\usepackage{amsmath,amssymb,dsfont,bm}&#10;\DeclareMathOperator{\Ent}{Ent}&#10;\DeclareMathOperator{\Tr}{Tr}&#10;\usepackage[usenames,dvipsnames]{color}&#10;&#10;\pagestyle{empty}&#10;\begin{document}&#10;{\color{BrickRed}&#10;$&#10;\Ent\left( \bm{f} \right) &#10;\leq \sum_{i=1}^n \mathds{E} \Big[ \Ent^{(i)} \left( \bm{f} \right) \Big]&#10;$&#10;}&#10;\end{document}"/>
  <p:tag name="IGUANATEXSIZE" val="20"/>
  <p:tag name="IGUANATEXCURSOR" val="355"/>
  <p:tag name="TRANSPARENCY" val="True"/>
  <p:tag name="FILENAME" val=""/>
  <p:tag name="INPUTTYPE" val="0"/>
  <p:tag name="LATEXENGINEID" val="1"/>
  <p:tag name="TEMPFOLDER" val="C:\Temp\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0076"/>
  <p:tag name="ORIGINALWIDTH" val="1181.561"/>
  <p:tag name="OUTPUTDPI" val="1200"/>
  <p:tag name="LATEXADDIN" val="\documentclass{letter}&#10;\usepackage[right=5cm]{geometry}&#10;\usepackage{amsmath,amssymb,dsfont,bm}&#10;\DeclareMathOperator{\Ent}{Ent}&#10;\DeclareMathOperator{\Tr}{Tr}&#10;\usepackage[usenames,dvipsnames]{color}&#10;&#10;\pagestyle{empty}&#10;\begin{document}&#10;{\color{BrickRed}&#10;$\leq - \sum_{i=1}^n  \mathds{E} \Big[ \Tr \mathds{E}_i\big[ \Phi'(\bm{f})\cdot \mathsf{\Delta}_i \bm{f}  \big] \Big]&#10;$&#10;}&#10;\end{document}"/>
  <p:tag name="IGUANATEXSIZE" val="20"/>
  <p:tag name="IGUANATEXCURSOR" val="253"/>
  <p:tag name="TRANSPARENCY" val="True"/>
  <p:tag name="FILENAME" val=""/>
  <p:tag name="INPUTTYPE" val="0"/>
  <p:tag name="LATEXENGINEID" val="1"/>
  <p:tag name="TEMPFOLDER" val="C:\Temp\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.50386"/>
  <p:tag name="ORIGINALWIDTH" val="896.0461"/>
  <p:tag name="OUTPUTDPI" val="1200"/>
  <p:tag name="LATEXADDIN" val="\documentclass{letter}&#10;\usepackage[right=5cm]{geometry}&#10;\usepackage{amsmath,amssymb,dsfont,bm}&#10;\usepackage[usenames,dvipsnames]{color}&#10;&#10;\pagestyle{empty}&#10;\begin{document}&#10;&#10;{\color{Blue}Quantum random graph}: &#10;&#10;&#10;&#10;\end{document}"/>
  <p:tag name="IGUANATEXSIZE" val="20"/>
  <p:tag name="IGUANATEXCURSOR" val="205"/>
  <p:tag name="TRANSPARENCY" val="True"/>
  <p:tag name="FILENAME" val=""/>
  <p:tag name="INPUTTYPE" val="0"/>
  <p:tag name="LATEXENGINEID" val="1"/>
  <p:tag name="TEMPFOLDER" val="C:\Temp\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0378"/>
  <p:tag name="ORIGINALWIDTH" val="456.5235"/>
  <p:tag name="OUTPUTDPI" val="1200"/>
  <p:tag name="LATEXADDIN" val="\documentclass{letter}&#10;\usepackage[right=5cm]{geometry}&#10;\usepackage{amsmath,amssymb,dsfont,bm}&#10;\usepackage[usenames,dvipsnames]{color}&#10;&#10;\pagestyle{empty}&#10;\begin{document}&#10;&#10;Mixing time:&#10;&#10;&#10;&#10;\end{document}"/>
  <p:tag name="IGUANATEXSIZE" val="20"/>
  <p:tag name="IGUANATEXCURSOR" val="184"/>
  <p:tag name="TRANSPARENCY" val="True"/>
  <p:tag name="FILENAME" val=""/>
  <p:tag name="INPUTTYPE" val="0"/>
  <p:tag name="LATEXENGINEID" val="1"/>
  <p:tag name="TEMPFOLDER" val="C:\Temp\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4.5121"/>
  <p:tag name="ORIGINALWIDTH" val="976.0502"/>
  <p:tag name="OUTPUTDPI" val="1200"/>
  <p:tag name="LATEXADDIN" val="\documentclass{letter}&#10;\usepackage[right=5cm]{geometry}&#10;\usepackage{amsmath,amssymb,dsfont,bm}&#10;\usepackage[usenames,dvipsnames]{color}&#10;&#10;\pagestyle{empty}&#10;\begin{document}&#10;&#10;\begin{align*}&#10; &amp;\tau_2(\epsilon)  \triangleq \inf\{ t: \text{Var}(\bm{\rho}_t) \leq \epsilon\}\\&#10; &amp;\tau_{\chi}(\epsilon) \triangleq \inf\{ t: \chi(\bm{\rho}_t) \leq \epsilon\}.&#10; \end{align*}&#10;&#10;&#10;&#10;\end{document}"/>
  <p:tag name="IGUANATEXSIZE" val="20"/>
  <p:tag name="IGUANATEXCURSOR" val="347"/>
  <p:tag name="TRANSPARENCY" val="True"/>
  <p:tag name="FILENAME" val=""/>
  <p:tag name="INPUTTYPE" val="0"/>
  <p:tag name="LATEXENGINEID" val="1"/>
  <p:tag name="TEMPFOLDER" val="C:\Temp\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0.00307"/>
  <p:tag name="ORIGINALWIDTH" val="327.0168"/>
  <p:tag name="OUTPUTDPI" val="1200"/>
  <p:tag name="LATEXADDIN" val="\documentclass{letter}&#10;\usepackage[right=5cm]{geometry}&#10;\usepackage{amsmath,amssymb,dsfont,bm}&#10;\usepackage[usenames,dvipsnames]{color}&#10;&#10;\pagestyle{empty}&#10;\begin{document}&#10;&#10;{\color{ForestGreen}Classical}: &#10;&#10;&#10;&#10;\end{document}"/>
  <p:tag name="IGUANATEXSIZE" val="20"/>
  <p:tag name="IGUANATEXCURSOR" val="205"/>
  <p:tag name="TRANSPARENCY" val="True"/>
  <p:tag name="FILENAME" val=""/>
  <p:tag name="INPUTTYPE" val="0"/>
  <p:tag name="LATEXENGINEID" val="1"/>
  <p:tag name="TEMPFOLDER" val="C:\Temp\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.50299"/>
  <p:tag name="ORIGINALWIDTH" val="263.0135"/>
  <p:tag name="OUTPUTDPI" val="1200"/>
  <p:tag name="LATEXADDIN" val="\documentclass{letter}&#10;\usepackage[right=5cm]{geometry}&#10;\usepackage{amsmath,amssymb,dsfont,bm}&#10;\usepackage[usenames,dvipsnames]{color}&#10;&#10;\pagestyle{empty}&#10;\begin{document}&#10;&#10;{\color{Blue}Matrix}: &#10;&#10;&#10;&#10;\end{document}"/>
  <p:tag name="IGUANATEXSIZE" val="20"/>
  <p:tag name="IGUANATEXCURSOR" val="195"/>
  <p:tag name="TRANSPARENCY" val="True"/>
  <p:tag name="FILENAME" val=""/>
  <p:tag name="INPUTTYPE" val="0"/>
  <p:tag name="LATEXENGINEID" val="1"/>
  <p:tag name="TEMPFOLDER" val="C:\Temp\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.60102"/>
  <p:tag name="ORIGINALWIDTH" val="720.3619"/>
  <p:tag name="OUTPUTDPI" val="1200"/>
  <p:tag name="LATEXADDIN" val="\documentclass{letter}&#10;\usepackage[right=5cm]{geometry}&#10;\usepackage{amsmath,amssymb,dsfont,bm}&#10;\usepackage[usenames,dvipsnames]{color}&#10;&#10;\pagestyle{empty}&#10;\begin{document}&#10;&#10;The invariant measure $\mu$&#10;is compleltely determined by the semigroup&#10;&#10;\end{document}"/>
  <p:tag name="IGUANATEXSIZE" val="18"/>
  <p:tag name="IGUANATEXCURSOR" val="242"/>
  <p:tag name="TRANSPARENCY" val="True"/>
  <p:tag name="FILENAME" val=""/>
  <p:tag name="INPUTTYPE" val="0"/>
  <p:tag name="LATEXENGINEID" val="1"/>
  <p:tag name="TEMPFOLDER" val="C:\Temp\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.50307"/>
  <p:tag name="ORIGINALWIDTH" val="2049.605"/>
  <p:tag name="OUTPUTDPI" val="1200"/>
  <p:tag name="LATEXADDIN" val="\documentclass{letter}&#10;\usepackage[right=5cm]{geometry}&#10;\usepackage{amsmath,amssymb,dsfont,bm}&#10;\usepackage[usenames,dvipsnames]{color}&#10;&#10;\pagestyle{empty}&#10;\begin{document}&#10;&#10;The invariant measure holds for &#10;{\color{Red}all} real-valued functions&#10;&#10;&#10;\end{document}"/>
  <p:tag name="IGUANATEXSIZE" val="18"/>
  <p:tag name="IGUANATEXCURSOR" val="221"/>
  <p:tag name="TRANSPARENCY" val="True"/>
  <p:tag name="FILENAME" val=""/>
  <p:tag name="INPUTTYPE" val="0"/>
  <p:tag name="LATEXENGINEID" val="1"/>
  <p:tag name="TEMPFOLDER" val="C:\Temp\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50386"/>
  <p:tag name="ORIGINALWIDTH" val="1510.578"/>
  <p:tag name="OUTPUTDPI" val="1200"/>
  <p:tag name="LATEXADDIN" val="\documentclass{letter}&#10;\usepackage[right=5cm]{geometry}&#10;\usepackage{amsmath,amssymb,dsfont,bm}&#10;\usepackage[usenames,dvipsnames]{color}&#10;&#10;\pagestyle{empty}&#10;\begin{document}&#10;&#10;The invariant measure {\color{Blue} does } depend on $\bm{f}$&#10;&#10;&#10;\end{document}"/>
  <p:tag name="IGUANATEXSIZE" val="18"/>
  <p:tag name="IGUANATEXCURSOR" val="221"/>
  <p:tag name="TRANSPARENCY" val="True"/>
  <p:tag name="FILENAME" val=""/>
  <p:tag name="INPUTTYPE" val="0"/>
  <p:tag name="LATEXENGINEID" val="1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5055"/>
  <p:tag name="ORIGINALWIDTH" val="1112.557"/>
  <p:tag name="OUTPUTDPI" val="1200"/>
  <p:tag name="LATEXADDIN" val="\documentclass{letter}&#10;\usepackage[right=5cm]{geometry}&#10;\usepackage{amsmath,amssymb,dsfont,bm}&#10;\usepackage[usenames,dvipsnames]{color}&#10;&#10;\pagestyle{empty}&#10;\begin{document}&#10;&#10;&#10;{\color{BrickRed}&#10; $&#10;\left\|\mathsf{T}^{(n)}(\bm{\rho}) - \tilde{\bm{\rho}} \right\|_1&#10;\leq s^n \sqrt{ \chi^2_k(\bm{\rho},\tilde{\bm{\rho}}) }&#10;$&#10;}&#10;&#10;&#10;\end{document}"/>
  <p:tag name="IGUANATEXSIZE" val="16"/>
  <p:tag name="IGUANATEXCURSOR" val="268"/>
  <p:tag name="TRANSPARENCY" val="True"/>
  <p:tag name="FILENAME" val=""/>
  <p:tag name="INPUTTYPE" val="0"/>
  <p:tag name="LATEXENGINEID" val="1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212.5109"/>
  <p:tag name="OUTPUTDPI" val="1200"/>
  <p:tag name="LATEXADDIN" val="\documentclass{article}&#10;\usepackage{amsmath,bm}&#10;\pagestyle{empty}&#10;\usepackage[usenames,dvipsnames]{color}&#10;\begin{document}&#10;&#10;&#10;$\mathsf{T}\left(\bm{\rho}_1\right)$&#10;&#10;\end{document}"/>
  <p:tag name="IGUANATEXSIZE" val="20"/>
  <p:tag name="IGUANATEXCURSOR" val="160"/>
  <p:tag name="TRANSPARENCY" val="True"/>
  <p:tag name="FILENAME" val=""/>
  <p:tag name="INPUTTYPE" val="0"/>
  <p:tag name="LATEXENGINEID" val="1"/>
  <p:tag name="TEMPFOLDER" val="c:\Temp\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00472"/>
  <p:tag name="ORIGINALWIDTH" val="643.0331"/>
  <p:tag name="OUTPUTDPI" val="1200"/>
  <p:tag name="LATEXADDIN" val="\documentclass{letter}&#10;\usepackage[right=5cm]{geometry}&#10;\usepackage{amsmath,amssymb,dsfont,bm}&#10;\usepackage[usenames,dvipsnames]{color}&#10;&#10;\pagestyle{empty}&#10;\begin{document}&#10;&#10; &#10;$ {\color{BrickRed}\int \mathsf{P}_t {f} \, \mathrm{d}\mu &#10; = \int {f} \, \mathrm{d} \mu}&#10;$&#10;&#10;&#10;&#10;\end{document}"/>
  <p:tag name="IGUANATEXSIZE" val="20"/>
  <p:tag name="IGUANATEXCURSOR" val="230"/>
  <p:tag name="TRANSPARENCY" val="True"/>
  <p:tag name="FILENAME" val=""/>
  <p:tag name="INPUTTYPE" val="0"/>
  <p:tag name="LATEXENGINEID" val="1"/>
  <p:tag name="TEMPFOLDER" val="C:\Temp\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00472"/>
  <p:tag name="ORIGINALWIDTH" val="656.5338"/>
  <p:tag name="OUTPUTDPI" val="1200"/>
  <p:tag name="LATEXADDIN" val="\documentclass{letter}&#10;\usepackage[right=5cm]{geometry}&#10;\usepackage{amsmath,amssymb,dsfont,bm}&#10;\usepackage[usenames,dvipsnames]{color}&#10;&#10;\pagestyle{empty}&#10;\begin{document}&#10;&#10; &#10;$ {\color{BrickRed}\int \mathsf{P}_t \bm{f} \, \mathrm{d}\mu &#10; = \int \bm{f} \, \mathrm{d} \mu}&#10;$&#10;&#10;&#10;&#10;\end{document}"/>
  <p:tag name="IGUANATEXSIZE" val="20"/>
  <p:tag name="IGUANATEXCURSOR" val="172"/>
  <p:tag name="TRANSPARENCY" val="True"/>
  <p:tag name="FILENAME" val=""/>
  <p:tag name="INPUTTYPE" val="0"/>
  <p:tag name="LATEXENGINEID" val="1"/>
  <p:tag name="TEMPFOLDER" val="C:\Temp\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0472"/>
  <p:tag name="ORIGINALWIDTH" val="920.0473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{\color{BlueViolet} &#10;$ \mu(y) = \sum_{x\in\Omega} \mu(x) p_t(x,y)$&#10;}&#10;&#10;&#10;&#10;\end{document}"/>
  <p:tag name="IGUANATEXSIZE" val="18"/>
  <p:tag name="IGUANATEXCURSOR" val="268"/>
  <p:tag name="TRANSPARENCY" val="True"/>
  <p:tag name="FILENAME" val=""/>
  <p:tag name="INPUTTYPE" val="0"/>
  <p:tag name="LATEXENGINEID" val="1"/>
  <p:tag name="TEMPFOLDER" val="C:\Temp\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0.00307"/>
  <p:tag name="ORIGINALWIDTH" val="327.0168"/>
  <p:tag name="OUTPUTDPI" val="1200"/>
  <p:tag name="LATEXADDIN" val="\documentclass{letter}&#10;\usepackage[right=5cm]{geometry}&#10;\usepackage{amsmath,amssymb,dsfont,bm}&#10;\usepackage[usenames,dvipsnames]{color}&#10;&#10;\pagestyle{empty}&#10;\begin{document}&#10;&#10;{\color{ForestGreen}Classical}: &#10;&#10;&#10;&#10;\end{document}"/>
  <p:tag name="IGUANATEXSIZE" val="20"/>
  <p:tag name="IGUANATEXCURSOR" val="205"/>
  <p:tag name="TRANSPARENCY" val="True"/>
  <p:tag name="FILENAME" val=""/>
  <p:tag name="INPUTTYPE" val="0"/>
  <p:tag name="LATEXENGINEID" val="1"/>
  <p:tag name="TEMPFOLDER" val="C:\Temp\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.50299"/>
  <p:tag name="ORIGINALWIDTH" val="263.0135"/>
  <p:tag name="OUTPUTDPI" val="1200"/>
  <p:tag name="LATEXADDIN" val="\documentclass{letter}&#10;\usepackage[right=5cm]{geometry}&#10;\usepackage{amsmath,amssymb,dsfont,bm}&#10;\usepackage[usenames,dvipsnames]{color}&#10;&#10;\pagestyle{empty}&#10;\begin{document}&#10;&#10;{\color{Blue}Matrix}: &#10;&#10;&#10;&#10;\end{document}"/>
  <p:tag name="IGUANATEXSIZE" val="20"/>
  <p:tag name="IGUANATEXCURSOR" val="195"/>
  <p:tag name="TRANSPARENCY" val="True"/>
  <p:tag name="FILENAME" val=""/>
  <p:tag name="INPUTTYPE" val="0"/>
  <p:tag name="LATEXENGINEID" val="1"/>
  <p:tag name="TEMPFOLDER" val="C:\Temp\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00449"/>
  <p:tag name="ORIGINALWIDTH" val="1146.059"/>
  <p:tag name="OUTPUTDPI" val="1200"/>
  <p:tag name="LATEXADDIN" val="\documentclass{letter}&#10;\usepackage[right=5cm]{geometry}&#10;\usepackage{amsmath,amssymb,dsfont,bm}&#10;\usepackage[usenames,dvipsnames]{color}&#10;&#10;\pagestyle{empty}&#10;\begin{document}&#10;&#10;${\color{BrickRed}&#10;\lim_{t \to \infty}&#10;\mathsf{P}_t {f}(x) = \mathds{E}_\mu [ f ]} &#10;$, $\forall x\in\Omega$&#10;&#10;&#10;\end{document}"/>
  <p:tag name="IGUANATEXSIZE" val="18"/>
  <p:tag name="IGUANATEXCURSOR" val="172"/>
  <p:tag name="TRANSPARENCY" val="True"/>
  <p:tag name="FILENAME" val=""/>
  <p:tag name="INPUTTYPE" val="0"/>
  <p:tag name="LATEXENGINEID" val="1"/>
  <p:tag name="TEMPFOLDER" val="C:\Temp\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772.5397"/>
  <p:tag name="OUTPUTDPI" val="1200"/>
  <p:tag name="LATEXADDIN" val="\documentclass{letter}&#10;\usepackage[right=5cm]{geometry}&#10;\usepackage{amsmath,amssymb,dsfont,bm}&#10;\usepackage[usenames,dvipsnames]{color}&#10;&#10;\pagestyle{empty}&#10;\begin{document}&#10;&#10;{\color{BrickRed}&#10;$\lim_{t\to\infty} H_\Phi(\mathsf{P}_t f) \to 0$&#10;}&#10;&#10;&#10;\end{document}"/>
  <p:tag name="IGUANATEXSIZE" val="18"/>
  <p:tag name="IGUANATEXCURSOR" val="240"/>
  <p:tag name="TRANSPARENCY" val="True"/>
  <p:tag name="FILENAME" val=""/>
  <p:tag name="INPUTTYPE" val="0"/>
  <p:tag name="LATEXENGINEID" val="1"/>
  <p:tag name="TEMPFOLDER" val="C:\Temp\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8.00504"/>
  <p:tag name="ORIGINALWIDTH" val="1247.064"/>
  <p:tag name="OUTPUTDPI" val="1200"/>
  <p:tag name="LATEXADDIN" val="\documentclass{letter}&#10;\usepackage[right=5cm]{geometry}&#10;\usepackage{amsmath,amssymb,dsfont,bm}&#10;\usepackage[usenames,dvipsnames]{color}&#10;&#10;\pagestyle{empty}&#10;\begin{document}&#10;&#10;{\color{BrickRed}&#10;$\lim_{t\to\infty} \mathsf{P}_t \bm{f}  \to \widetilde{\bm{f}}$&#10;},&#10;where&#10;$\mathsf{P}_t \widetilde{\bm{f}} = \widetilde{\bm{f}}$&#10;&#10;&#10;\end{document}"/>
  <p:tag name="IGUANATEXSIZE" val="18"/>
  <p:tag name="IGUANATEXCURSOR" val="317"/>
  <p:tag name="TRANSPARENCY" val="True"/>
  <p:tag name="FILENAME" val=""/>
  <p:tag name="INPUTTYPE" val="0"/>
  <p:tag name="LATEXENGINEID" val="1"/>
  <p:tag name="TEMPFOLDER" val="C:\Temp\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.50386"/>
  <p:tag name="ORIGINALWIDTH" val="1326.568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{\color{BlueViolet} &#10;$\mathsf{P}_t f$ converges to a \emph{constant} function&#10;}&#10;&#10;&#10;&#10;\end{document}"/>
  <p:tag name="IGUANATEXSIZE" val="18"/>
  <p:tag name="IGUANATEXCURSOR" val="279"/>
  <p:tag name="TRANSPARENCY" val="True"/>
  <p:tag name="FILENAME" val=""/>
  <p:tag name="INPUTTYPE" val="0"/>
  <p:tag name="LATEXENGINEID" val="1"/>
  <p:tag name="TEMPFOLDER" val="C:\Temp\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5053"/>
  <p:tag name="ORIGINALWIDTH" val="1124.558"/>
  <p:tag name="OUTPUTDPI" val="1200"/>
  <p:tag name="LATEXADDIN" val="\documentclass{letter}&#10;\usepackage[right=5cm]{geometry}&#10;\usepackage{amsmath,amssymb,dsfont,bm}&#10;\usepackage[usenames,dvipsnames]{color}&#10;&#10;\pagestyle{empty}&#10;\begin{document}&#10;&#10;{\color{BrickRed}&#10;$\lim_{t\to\infty} H_\Phi(\mathsf{P}_t f) \to &#10;H_\Phi( \widetilde{\bm{f}})\geq 0&#10;$&#10;}&#10;&#10;&#10;\end{document}"/>
  <p:tag name="IGUANATEXSIZE" val="18"/>
  <p:tag name="IGUANATEXCURSOR" val="270"/>
  <p:tag name="TRANSPARENCY" val="True"/>
  <p:tag name="FILENAME" val=""/>
  <p:tag name="INPUTTYPE" val="0"/>
  <p:tag name="LATEXENGINEID" val="1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212.5109"/>
  <p:tag name="OUTPUTDPI" val="1200"/>
  <p:tag name="LATEXADDIN" val="\documentclass{article}&#10;\usepackage{amsmath,bm}&#10;\pagestyle{empty}&#10;\usepackage[usenames,dvipsnames]{color}&#10;\begin{document}&#10;&#10;&#10;$\mathsf{T}\left(\bm{\rho}_2\right)$&#10;&#10;\end{document}"/>
  <p:tag name="IGUANATEXSIZE" val="20"/>
  <p:tag name="IGUANATEXCURSOR" val="153"/>
  <p:tag name="TRANSPARENCY" val="True"/>
  <p:tag name="FILENAME" val=""/>
  <p:tag name="INPUTTYPE" val="0"/>
  <p:tag name="LATEXENGINEID" val="1"/>
  <p:tag name="TEMPFOLDER" val="c:\Temp\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50512"/>
  <p:tag name="ORIGINALWIDTH" val="869.0446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{\color{BlueViolet} &#10;$\widetilde{\bm{f}} \neq$ a \emph{constant} function&#10;}&#10;&#10;&#10;&#10;\end{document}"/>
  <p:tag name="IGUANATEXSIZE" val="18"/>
  <p:tag name="IGUANATEXCURSOR" val="242"/>
  <p:tag name="TRANSPARENCY" val="True"/>
  <p:tag name="FILENAME" val=""/>
  <p:tag name="INPUTTYPE" val="0"/>
  <p:tag name="LATEXENGINEID" val="1"/>
  <p:tag name="TEMPFOLDER" val="C:\Temp\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0.00307"/>
  <p:tag name="ORIGINALWIDTH" val="327.0168"/>
  <p:tag name="OUTPUTDPI" val="1200"/>
  <p:tag name="LATEXADDIN" val="\documentclass{letter}&#10;\usepackage[right=5cm]{geometry}&#10;\usepackage{amsmath,amssymb,dsfont,bm}&#10;\usepackage[usenames,dvipsnames]{color}&#10;&#10;\pagestyle{empty}&#10;\begin{document}&#10;&#10;{\color{ForestGreen}Classical}: &#10;&#10;&#10;&#10;\end{document}"/>
  <p:tag name="IGUANATEXSIZE" val="20"/>
  <p:tag name="IGUANATEXCURSOR" val="205"/>
  <p:tag name="TRANSPARENCY" val="True"/>
  <p:tag name="FILENAME" val=""/>
  <p:tag name="INPUTTYPE" val="0"/>
  <p:tag name="LATEXENGINEID" val="1"/>
  <p:tag name="TEMPFOLDER" val="C:\Temp\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.50299"/>
  <p:tag name="ORIGINALWIDTH" val="263.0135"/>
  <p:tag name="OUTPUTDPI" val="1200"/>
  <p:tag name="LATEXADDIN" val="\documentclass{letter}&#10;\usepackage[right=5cm]{geometry}&#10;\usepackage{amsmath,amssymb,dsfont,bm}&#10;\usepackage[usenames,dvipsnames]{color}&#10;&#10;\pagestyle{empty}&#10;\begin{document}&#10;&#10;{\color{Blue}Matrix}: &#10;&#10;&#10;&#10;\end{document}"/>
  <p:tag name="IGUANATEXSIZE" val="20"/>
  <p:tag name="IGUANATEXCURSOR" val="195"/>
  <p:tag name="TRANSPARENCY" val="True"/>
  <p:tag name="FILENAME" val=""/>
  <p:tag name="INPUTTYPE" val="0"/>
  <p:tag name="LATEXENGINEID" val="1"/>
  <p:tag name="TEMPFOLDER" val="C:\Temp\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1432.074"/>
  <p:tag name="OUTPUTDPI" val="1200"/>
  <p:tag name="LATEXADDIN" val="\documentclass{letter}&#10;\usepackage[right=5cm]{geometry}&#10;\usepackage{amsmath,amssymb,dsfont,bm}&#10;\usepackage[usenames,dvipsnames]{color}&#10;&#10;\pagestyle{empty}&#10;\begin{document}&#10;&#10;Trivial: $H_\Phi(\mathsf{P}_t f) = H_\Phi (f)$,&#10;for all $t\geq 0$&#10;&#10;&#10;\end{document}"/>
  <p:tag name="IGUANATEXSIZE" val="18"/>
  <p:tag name="IGUANATEXCURSOR" val="179"/>
  <p:tag name="TRANSPARENCY" val="True"/>
  <p:tag name="FILENAME" val=""/>
  <p:tag name="INPUTTYPE" val="0"/>
  <p:tag name="LATEXENGINEID" val="1"/>
  <p:tag name="TEMPFOLDER" val="C:\Temp\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8.50299"/>
  <p:tag name="ORIGINALWIDTH" val="392.5202"/>
  <p:tag name="OUTPUTDPI" val="1200"/>
  <p:tag name="LATEXADDIN" val="\documentclass{letter}&#10;\usepackage[right=5cm]{geometry}&#10;\usepackage{amsmath,amssymb,dsfont,bm}&#10;\usepackage[usenames,dvipsnames]{color}&#10;&#10;\pagestyle{empty}&#10;\begin{document}&#10;&#10;Non-trivial&#10;&#10;&#10;\end{document}"/>
  <p:tag name="IGUANATEXSIZE" val="18"/>
  <p:tag name="IGUANATEXCURSOR" val="183"/>
  <p:tag name="TRANSPARENCY" val="True"/>
  <p:tag name="FILENAME" val=""/>
  <p:tag name="INPUTTYPE" val="0"/>
  <p:tag name="LATEXENGINEID" val="1"/>
  <p:tag name="TEMPFOLDER" val="C:\Temp\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.50307"/>
  <p:tag name="ORIGINALWIDTH" val="1063.555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{\color{BlueViolet} &#10;The channels can be different&#10;}&#10;&#10;&#10;&#10;\end{document}"/>
  <p:tag name="IGUANATEXSIZE" val="18"/>
  <p:tag name="IGUANATEXCURSOR" val="235"/>
  <p:tag name="TRANSPARENCY" val="True"/>
  <p:tag name="FILENAME" val=""/>
  <p:tag name="INPUTTYPE" val="0"/>
  <p:tag name="LATEXENGINEID" val="1"/>
  <p:tag name="TEMPFOLDER" val="C:\Temp\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5.00283"/>
  <p:tag name="ORIGINALWIDTH" val="75.00386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\bm{\rho}_1$&#10;&#10;&#10;&#10;\end{document}"/>
  <p:tag name="IGUANATEXSIZE" val="16"/>
  <p:tag name="IGUANATEXCURSOR" val="211"/>
  <p:tag name="TRANSPARENCY" val="True"/>
  <p:tag name="FILENAME" val=""/>
  <p:tag name="INPUTTYPE" val="0"/>
  <p:tag name="LATEXENGINEID" val="1"/>
  <p:tag name="TEMPFOLDER" val="C:\Temp\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5.00283"/>
  <p:tag name="ORIGINALWIDTH" val="77.00394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\bm{\rho}_2$&#10;&#10;&#10;&#10;\end{document}"/>
  <p:tag name="IGUANATEXSIZE" val="16"/>
  <p:tag name="IGUANATEXCURSOR" val="211"/>
  <p:tag name="TRANSPARENCY" val="True"/>
  <p:tag name="FILENAME" val=""/>
  <p:tag name="INPUTTYPE" val="0"/>
  <p:tag name="LATEXENGINEID" val="1"/>
  <p:tag name="TEMPFOLDER" val="C:\Temp\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.00386"/>
  <p:tag name="ORIGINALWIDTH" val="10.00055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\vdots$&#10;&#10;&#10;&#10;\end{document}"/>
  <p:tag name="IGUANATEXSIZE" val="16"/>
  <p:tag name="IGUANATEXCURSOR" val="209"/>
  <p:tag name="TRANSPARENCY" val="True"/>
  <p:tag name="FILENAME" val=""/>
  <p:tag name="INPUTTYPE" val="0"/>
  <p:tag name="LATEXENGINEID" val="1"/>
  <p:tag name="TEMPFOLDER" val="C:\Temp\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5.00283"/>
  <p:tag name="ORIGINALWIDTH" val="103.0053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\bm{\rho}_N$&#10;&#10;&#10;&#10;\end{document}"/>
  <p:tag name="IGUANATEXSIZE" val="16"/>
  <p:tag name="IGUANATEXCURSOR" val="211"/>
  <p:tag name="TRANSPARENCY" val="True"/>
  <p:tag name="FILENAME" val=""/>
  <p:tag name="INPUTTYPE" val="0"/>
  <p:tag name="LATEXENGINEID" val="1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220.5113"/>
  <p:tag name="OUTPUTDPI" val="1200"/>
  <p:tag name="LATEXADDIN" val="\documentclass{article}&#10;\usepackage{amsmath,bm}&#10;\pagestyle{empty}&#10;\usepackage[usenames,dvipsnames]{color}&#10;\begin{document}&#10;&#10;&#10;$\mathsf{T}\left(\bm{\rho}_n\right)$&#10;&#10;\end{document}"/>
  <p:tag name="IGUANATEXSIZE" val="20"/>
  <p:tag name="IGUANATEXCURSOR" val="153"/>
  <p:tag name="TRANSPARENCY" val="True"/>
  <p:tag name="FILENAME" val=""/>
  <p:tag name="INPUTTYPE" val="0"/>
  <p:tag name="LATEXENGINEID" val="1"/>
  <p:tag name="TEMPFOLDER" val="c:\Temp\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.00386"/>
  <p:tag name="ORIGINALWIDTH" val="10.00055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\vdots$&#10;&#10;&#10;&#10;\end{document}"/>
  <p:tag name="IGUANATEXSIZE" val="16"/>
  <p:tag name="IGUANATEXCURSOR" val="209"/>
  <p:tag name="TRANSPARENCY" val="True"/>
  <p:tag name="FILENAME" val=""/>
  <p:tag name="INPUTTYPE" val="0"/>
  <p:tag name="LATEXENGINEID" val="1"/>
  <p:tag name="TEMPFOLDER" val="C:\Temp\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9.00252"/>
  <p:tag name="ORIGINALWIDTH" val="81.00417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\bm{\sigma}_1$&#10;&#10;&#10;&#10;\end{document}"/>
  <p:tag name="IGUANATEXSIZE" val="16"/>
  <p:tag name="IGUANATEXCURSOR" val="216"/>
  <p:tag name="TRANSPARENCY" val="True"/>
  <p:tag name="FILENAME" val=""/>
  <p:tag name="INPUTTYPE" val="0"/>
  <p:tag name="LATEXENGINEID" val="1"/>
  <p:tag name="TEMPFOLDER" val="C:\Temp\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9.00252"/>
  <p:tag name="ORIGINALWIDTH" val="83.00425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\bm{\sigma}_2$&#10;&#10;&#10;&#10;\end{document}"/>
  <p:tag name="IGUANATEXSIZE" val="16"/>
  <p:tag name="IGUANATEXCURSOR" val="213"/>
  <p:tag name="TRANSPARENCY" val="True"/>
  <p:tag name="FILENAME" val=""/>
  <p:tag name="INPUTTYPE" val="0"/>
  <p:tag name="LATEXENGINEID" val="1"/>
  <p:tag name="TEMPFOLDER" val="C:\Temp\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9.00252"/>
  <p:tag name="ORIGINALWIDTH" val="109.5056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\bm{\sigma}_N$&#10;&#10;&#10;&#10;\end{document}"/>
  <p:tag name="IGUANATEXSIZE" val="16"/>
  <p:tag name="IGUANATEXCURSOR" val="213"/>
  <p:tag name="TRANSPARENCY" val="True"/>
  <p:tag name="FILENAME" val=""/>
  <p:tag name="INPUTTYPE" val="0"/>
  <p:tag name="LATEXENGINEID" val="1"/>
  <p:tag name="TEMPFOLDER" val="C:\Temp\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0.00362"/>
  <p:tag name="ORIGINALWIDTH" val="76.50394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\mathsf{T}_t$&#10;&#10;&#10;&#10;\end{document}"/>
  <p:tag name="IGUANATEXSIZE" val="16"/>
  <p:tag name="IGUANATEXCURSOR" val="215"/>
  <p:tag name="TRANSPARENCY" val="True"/>
  <p:tag name="FILENAME" val=""/>
  <p:tag name="INPUTTYPE" val="0"/>
  <p:tag name="LATEXENGINEID" val="1"/>
  <p:tag name="TEMPFOLDER" val="C:\Temp\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143.0073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{f}(1)$&#10;&#10;&#10;&#10;\end{document}"/>
  <p:tag name="IGUANATEXSIZE" val="16"/>
  <p:tag name="IGUANATEXCURSOR" val="203"/>
  <p:tag name="TRANSPARENCY" val="True"/>
  <p:tag name="FILENAME" val=""/>
  <p:tag name="INPUTTYPE" val="0"/>
  <p:tag name="LATEXENGINEID" val="1"/>
  <p:tag name="TEMPFOLDER" val="C:\Temp\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143.0073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{f}(2)$&#10;&#10;&#10;&#10;\end{document}"/>
  <p:tag name="IGUANATEXSIZE" val="16"/>
  <p:tag name="IGUANATEXCURSOR" val="203"/>
  <p:tag name="TRANSPARENCY" val="True"/>
  <p:tag name="FILENAME" val=""/>
  <p:tag name="INPUTTYPE" val="0"/>
  <p:tag name="LATEXENGINEID" val="1"/>
  <p:tag name="TEMPFOLDER" val="C:\Temp\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.00386"/>
  <p:tag name="ORIGINALWIDTH" val="10.00055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\vdots$&#10;&#10;&#10;&#10;\end{document}"/>
  <p:tag name="IGUANATEXSIZE" val="16"/>
  <p:tag name="IGUANATEXCURSOR" val="209"/>
  <p:tag name="TRANSPARENCY" val="True"/>
  <p:tag name="FILENAME" val=""/>
  <p:tag name="INPUTTYPE" val="0"/>
  <p:tag name="LATEXENGINEID" val="1"/>
  <p:tag name="TEMPFOLDER" val="C:\Temp\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177.5091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{f}(N)$&#10;&#10;&#10;&#10;\end{document}"/>
  <p:tag name="IGUANATEXSIZE" val="16"/>
  <p:tag name="IGUANATEXCURSOR" val="203"/>
  <p:tag name="TRANSPARENCY" val="True"/>
  <p:tag name="FILENAME" val=""/>
  <p:tag name="INPUTTYPE" val="0"/>
  <p:tag name="LATEXENGINEID" val="1"/>
  <p:tag name="TEMPFOLDER" val="C:\Temp\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.00386"/>
  <p:tag name="ORIGINALWIDTH" val="10.00055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\vdots$&#10;&#10;&#10;&#10;\end{document}"/>
  <p:tag name="IGUANATEXSIZE" val="16"/>
  <p:tag name="IGUANATEXCURSOR" val="209"/>
  <p:tag name="TRANSPARENCY" val="True"/>
  <p:tag name="FILENAME" val=""/>
  <p:tag name="INPUTTYPE" val="0"/>
  <p:tag name="LATEXENGINEID" val="1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450.5232"/>
  <p:tag name="OUTPUTDPI" val="1200"/>
  <p:tag name="LATEXADDIN" val="\documentclass{article}&#10;\usepackage{amsmath,amssymb, bm}&#10;\pagestyle{empty}&#10;\usepackage[usenames,dvipsnames]{color}&#10;\begin{document}&#10;&#10;&#10;${\color{BlueViolet} &#10;\chi (}{\color{ForestGreen} \{ \mu(x), \bm{\rho}_x \}}&#10;$&#10;&#10;\end{document}"/>
  <p:tag name="IGUANATEXSIZE" val="22"/>
  <p:tag name="IGUANATEXCURSOR" val="211"/>
  <p:tag name="TRANSPARENCY" val="True"/>
  <p:tag name="FILENAME" val=""/>
  <p:tag name="INPUTTYPE" val="0"/>
  <p:tag name="LATEXENGINEID" val="1"/>
  <p:tag name="TEMPFOLDER" val="c:\Temp\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415.5213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p_t(x,x)=1$&#10;&#10;&#10;&#10;\end{document}"/>
  <p:tag name="IGUANATEXSIZE" val="16"/>
  <p:tag name="IGUANATEXCURSOR" val="213"/>
  <p:tag name="TRANSPARENCY" val="True"/>
  <p:tag name="FILENAME" val=""/>
  <p:tag name="INPUTTYPE" val="0"/>
  <p:tag name="LATEXENGINEID" val="1"/>
  <p:tag name="TEMPFOLDER" val="C:\Temp\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143.0073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{f}(1)$&#10;&#10;&#10;&#10;\end{document}"/>
  <p:tag name="IGUANATEXSIZE" val="16"/>
  <p:tag name="IGUANATEXCURSOR" val="203"/>
  <p:tag name="TRANSPARENCY" val="True"/>
  <p:tag name="FILENAME" val=""/>
  <p:tag name="INPUTTYPE" val="0"/>
  <p:tag name="LATEXENGINEID" val="1"/>
  <p:tag name="TEMPFOLDER" val="C:\Temp\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143.0073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{f}(2)$&#10;&#10;&#10;&#10;\end{document}"/>
  <p:tag name="IGUANATEXSIZE" val="16"/>
  <p:tag name="IGUANATEXCURSOR" val="203"/>
  <p:tag name="TRANSPARENCY" val="True"/>
  <p:tag name="FILENAME" val=""/>
  <p:tag name="INPUTTYPE" val="0"/>
  <p:tag name="LATEXENGINEID" val="1"/>
  <p:tag name="TEMPFOLDER" val="C:\Temp\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177.5091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{f}(N)$&#10;&#10;&#10;&#10;\end{document}"/>
  <p:tag name="IGUANATEXSIZE" val="16"/>
  <p:tag name="IGUANATEXCURSOR" val="203"/>
  <p:tag name="TRANSPARENCY" val="True"/>
  <p:tag name="FILENAME" val=""/>
  <p:tag name="INPUTTYPE" val="0"/>
  <p:tag name="LATEXENGINEID" val="1"/>
  <p:tag name="TEMPFOLDER" val="C:\Temp\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.50386"/>
  <p:tag name="ORIGINALWIDTH" val="1579.081"/>
  <p:tag name="OUTPUTDPI" val="1200"/>
  <p:tag name="LATEXADDIN" val="\documentclass{letter}&#10;\usepackage[right=5cm]{geometry}&#10;\usepackage{amsmath,amssymb,dsfont,bm}&#10;\usepackage[usenames,dvipsnames]{color}&#10;&#10;\pagestyle{empty}&#10;\begin{document}&#10;&#10;Depolarizing channel: \emph{Unique}&#10;fixed point $\bm{\pi}$&#10;&#10;&#10;&#10;\end{document}"/>
  <p:tag name="IGUANATEXSIZE" val="20"/>
  <p:tag name="IGUANATEXCURSOR" val="230"/>
  <p:tag name="TRANSPARENCY" val="True"/>
  <p:tag name="FILENAME" val=""/>
  <p:tag name="INPUTTYPE" val="0"/>
  <p:tag name="LATEXENGINEID" val="1"/>
  <p:tag name="TEMPFOLDER" val="C:\Temp\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772.5397"/>
  <p:tag name="OUTPUTDPI" val="1200"/>
  <p:tag name="LATEXADDIN" val="\documentclass{letter}&#10;\usepackage[right=5cm]{geometry}&#10;\usepackage{amsmath,amssymb,dsfont,bm}&#10;\usepackage[usenames,dvipsnames]{color}&#10;&#10;\pagestyle{empty}&#10;\begin{document}&#10;&#10;{\color{BrickRed}&#10;$\lim_{t\to\infty} H_\Phi(\mathsf{P}_t f) \to &#10; 0&#10;$&#10;}&#10;&#10;&#10;\end{document}"/>
  <p:tag name="IGUANATEXSIZE" val="18"/>
  <p:tag name="IGUANATEXCURSOR" val="237"/>
  <p:tag name="TRANSPARENCY" val="True"/>
  <p:tag name="FILENAME" val=""/>
  <p:tag name="INPUTTYPE" val="0"/>
  <p:tag name="LATEXENGINEID" val="1"/>
  <p:tag name="TEMPFOLDER" val="C:\Temp\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5053"/>
  <p:tag name="ORIGINALWIDTH" val="1124.558"/>
  <p:tag name="OUTPUTDPI" val="1200"/>
  <p:tag name="LATEXADDIN" val="\documentclass{letter}&#10;\usepackage[right=5cm]{geometry}&#10;\usepackage{amsmath,amssymb,dsfont,bm}&#10;\usepackage[usenames,dvipsnames]{color}&#10;&#10;\pagestyle{empty}&#10;\begin{document}&#10;&#10;{\color{BrickRed}&#10;$\lim_{t\to\infty} H_\Phi(\mathsf{P}_t f) \to &#10;H_\Phi( \widetilde{\bm{f}})\geq 0&#10;$&#10;}&#10;&#10;&#10;\end{document}"/>
  <p:tag name="IGUANATEXSIZE" val="18"/>
  <p:tag name="IGUANATEXCURSOR" val="270"/>
  <p:tag name="TRANSPARENCY" val="True"/>
  <p:tag name="FILENAME" val=""/>
  <p:tag name="INPUTTYPE" val="0"/>
  <p:tag name="LATEXENGINEID" val="1"/>
  <p:tag name="TEMPFOLDER" val="C:\Temp\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.50386"/>
  <p:tag name="ORIGINALWIDTH" val="1663.586"/>
  <p:tag name="OUTPUTDPI" val="1200"/>
  <p:tag name="LATEXADDIN" val="\documentclass{letter}&#10;\usepackage[right=5cm]{geometry}&#10;\usepackage{amsmath,amssymb,dsfont,bm}&#10;\usepackage[usenames,dvipsnames]{color}&#10;&#10;\pagestyle{empty}&#10;\begin{document}&#10;&#10;Phase-damping channel: \emph{Multiple}&#10;fixed points &#10;&#10;&#10;&#10;\end{document}"/>
  <p:tag name="IGUANATEXSIZE" val="20"/>
  <p:tag name="IGUANATEXCURSOR" val="224"/>
  <p:tag name="TRANSPARENCY" val="True"/>
  <p:tag name="FILENAME" val=""/>
  <p:tag name="INPUTTYPE" val="0"/>
  <p:tag name="LATEXENGINEID" val="1"/>
  <p:tag name="TEMPFOLDER" val="C:\Temp\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4.50488"/>
  <p:tag name="ORIGINALWIDTH" val="1580.081"/>
  <p:tag name="OUTPUTDPI" val="1200"/>
  <p:tag name="LATEXADDIN" val="\documentclass{letter}&#10;\usepackage[right=5cm]{geometry}&#10;\usepackage{amsmath,amssymb,dsfont,bm}&#10;\usepackage[usenames,dvipsnames]{color}&#10;&#10;\pagestyle{empty}&#10;\begin{document}&#10;&#10;&#10;{\color{BrickRed}&#10; $&#10;\chi(\{\mu(x),\mathsf{T}_t (\bm{\rho}_x)\}_x) \leq \mathrm{e}^{-t/C}\cdot\chi(\{\mu(x),\bm{\rho}_x\}_x)&#10;$&#10;}&#10;&#10;&#10;\end{document}"/>
  <p:tag name="IGUANATEXSIZE" val="18"/>
  <p:tag name="IGUANATEXCURSOR" val="262"/>
  <p:tag name="TRANSPARENCY" val="True"/>
  <p:tag name="FILENAME" val=""/>
  <p:tag name="INPUTTYPE" val="0"/>
  <p:tag name="LATEXENGINEID" val="1"/>
  <p:tag name="TEMPFOLDER" val="C:\Temp\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.50236"/>
  <p:tag name="ORIGINALWIDTH" val="73.50378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{\color{Blue}$ &#10; \Rightarrow$}&#10;&#10;&#10;\end{document}"/>
  <p:tag name="IGUANATEXSIZE" val="26"/>
  <p:tag name="IGUANATEXCURSOR" val="232"/>
  <p:tag name="TRANSPARENCY" val="True"/>
  <p:tag name="FILENAME" val=""/>
  <p:tag name="INPUTTYPE" val="0"/>
  <p:tag name="LATEXENGINEID" val="1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730.5375"/>
  <p:tag name="OUTPUTDPI" val="1200"/>
  <p:tag name="LATEXADDIN" val="\documentclass{article}&#10;\usepackage{amsmath,amssymb, bm}&#10;\pagestyle{empty}&#10;\usepackage[usenames,dvipsnames]{color}&#10;\begin{document}&#10;&#10;{\color{Red} $\geq$ }  &#10;${\color{BlueViolet}&#10;\chi( }{\color{ForestGreen}&#10;\{ \mu(x), \mathsf{T}\left( \bm{\rho}_x \right) \}} &#10;{\color{BlueViolet} ) }&#10;$&#10;&#10;\end{document}"/>
  <p:tag name="IGUANATEXSIZE" val="20"/>
  <p:tag name="IGUANATEXCURSOR" val="215"/>
  <p:tag name="TRANSPARENCY" val="True"/>
  <p:tag name="FILENAME" val=""/>
  <p:tag name="INPUTTYPE" val="0"/>
  <p:tag name="LATEXENGINEID" val="1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.50283"/>
  <p:tag name="ORIGINALWIDTH" val="81.00417"/>
  <p:tag name="OUTPUTDPI" val="1200"/>
  <p:tag name="LATEXADDIN" val="\documentclass{article}&#10;\usepackage{amsmath,bm}&#10;\pagestyle{empty}&#10;\usepackage[usenames,dvipsnames]{color}&#10;\begin{document}&#10;&#10;&#10;$\bm{\rho}_x$&#10;&#10;\end{document}"/>
  <p:tag name="IGUANATEXSIZE" val="20"/>
  <p:tag name="IGUANATEXCURSOR" val="137"/>
  <p:tag name="TRANSPARENCY" val="True"/>
  <p:tag name="FILENAME" val=""/>
  <p:tag name="INPUTTYPE" val="0"/>
  <p:tag name="LATEXENGINEID" val="1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217.0112"/>
  <p:tag name="OUTPUTDPI" val="1200"/>
  <p:tag name="LATEXADDIN" val="\documentclass{article}&#10;\usepackage{amsmath,bm}&#10;\pagestyle{empty}&#10;\usepackage[usenames,dvipsnames]{color}&#10;\begin{document}&#10;&#10;&#10;$\mathsf{T}\left(\bm{\rho}_x\right)$&#10;&#10;\end{document}"/>
  <p:tag name="IGUANATEXSIZE" val="20"/>
  <p:tag name="IGUANATEXCURSOR" val="153"/>
  <p:tag name="TRANSPARENCY" val="True"/>
  <p:tag name="FILENAME" val=""/>
  <p:tag name="INPUTTYPE" val="0"/>
  <p:tag name="LATEXENGINEID" val="1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.50283"/>
  <p:tag name="ORIGINALWIDTH" val="75.00386"/>
  <p:tag name="OUTPUTDPI" val="1200"/>
  <p:tag name="LATEXADDIN" val="\documentclass{article}&#10;\usepackage{amsmath,bm}&#10;\pagestyle{empty}&#10;\usepackage[usenames,dvipsnames]{color}&#10;\begin{document}&#10;&#10;&#10;$\bm{\rho}_1$&#10;&#10;\end{document}"/>
  <p:tag name="IGUANATEXSIZE" val="20"/>
  <p:tag name="IGUANATEXCURSOR" val="137"/>
  <p:tag name="TRANSPARENCY" val="True"/>
  <p:tag name="FILENAME" val=""/>
  <p:tag name="INPUTTYPE" val="0"/>
  <p:tag name="LATEXENGINEID" val="1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.50283"/>
  <p:tag name="ORIGINALWIDTH" val="76.50394"/>
  <p:tag name="OUTPUTDPI" val="1200"/>
  <p:tag name="LATEXADDIN" val="\documentclass{article}&#10;\usepackage{amsmath,bm}&#10;\pagestyle{empty}&#10;\usepackage[usenames,dvipsnames]{color}&#10;\begin{document}&#10;&#10;&#10;$\bm{\rho}_2$&#10;&#10;\end{document}"/>
  <p:tag name="IGUANATEXSIZE" val="20"/>
  <p:tag name="IGUANATEXCURSOR" val="137"/>
  <p:tag name="TRANSPARENCY" val="True"/>
  <p:tag name="FILENAME" val=""/>
  <p:tag name="INPUTTYPE" val="0"/>
  <p:tag name="LATEXENGINEID" val="1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.50283"/>
  <p:tag name="ORIGINALWIDTH" val="85.50441"/>
  <p:tag name="OUTPUTDPI" val="1200"/>
  <p:tag name="LATEXADDIN" val="\documentclass{article}&#10;\usepackage{amsmath,bm}&#10;\pagestyle{empty}&#10;\usepackage[usenames,dvipsnames]{color}&#10;\begin{document}&#10;&#10;&#10;$\bm{\rho}_n$&#10;&#10;\end{document}"/>
  <p:tag name="IGUANATEXSIZE" val="20"/>
  <p:tag name="IGUANATEXCURSOR" val="137"/>
  <p:tag name="TRANSPARENCY" val="True"/>
  <p:tag name="FILENAME" val=""/>
  <p:tag name="INPUTTYPE" val="0"/>
  <p:tag name="LATEXENGINEID" val="1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0.0041"/>
  <p:tag name="ORIGINALWIDTH" val="87.00449"/>
  <p:tag name="OUTPUTDPI" val="1200"/>
  <p:tag name="LATEXADDIN" val="\documentclass{letter}&#10;\usepackage[right=5cm]{geometry}&#10;\usepackage{amsmath,amssymb,dsfont,bm}&#10;\usepackage[usenames,dvipsnames]{color}&#10;\DeclareMathOperator{\tr}{\overline{tr}}&#10;\DeclareMathOperator{\Ent}{Ent}&#10;\DeclareMathOperator{\nEnt}{\overline{Ent}}&#10;\makeatletter&#10;\ifx\@NODS\undefined%&#10;\let\realmathbb=\mathbb&#10;\let\mathbb=\mathds&#10;\else%&#10;\fi&#10;\makeatother&#10;%\begin{comment}&#10;%% Replace \mathbf by \boldsymbol except if we require the contrary&#10;\makeatletter&#10;\ifx\@NODS\undefined%&#10;\let\realmathbb=\mathbb&#10;\let\mathbf=\bm&#10;\else%&#10;\fi&#10;\makeatother&#10;\pagestyle{empty}&#10;\begin{document}&#10;&#10;{\color{BlueViolet} &#10;$\mathds{L}_p$&#10;}&#10;&#10;&#10;\end{document}"/>
  <p:tag name="IGUANATEXSIZE" val="20"/>
  <p:tag name="IGUANATEXCURSOR" val="1"/>
  <p:tag name="TRANSPARENCY" val="True"/>
  <p:tag name="FILENAME" val=""/>
  <p:tag name="INPUTTYPE" val="0"/>
  <p:tag name="LATEXENGINEID" val="1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.00386"/>
  <p:tag name="ORIGINALWIDTH" val="10.00055"/>
  <p:tag name="OUTPUTDPI" val="1200"/>
  <p:tag name="LATEXADDIN" val="\documentclass{article}&#10;\usepackage{amsmath,bm}&#10;\pagestyle{empty}&#10;\usepackage[usenames,dvipsnames]{color}&#10;\begin{document}&#10;&#10;$ \vdots$&#10;&#10;\end{document}"/>
  <p:tag name="IGUANATEXSIZE" val="28"/>
  <p:tag name="IGUANATEXCURSOR" val="128"/>
  <p:tag name="TRANSPARENCY" val="True"/>
  <p:tag name="FILENAME" val=""/>
  <p:tag name="INPUTTYPE" val="0"/>
  <p:tag name="LATEXENGINEID" val="1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.50299"/>
  <p:tag name="ORIGINALWIDTH" val="53.00275"/>
  <p:tag name="OUTPUTDPI" val="1200"/>
  <p:tag name="LATEXADDIN" val="\documentclass{article}&#10;\usepackage{amsmath,bm}&#10;\pagestyle{empty}&#10;\usepackage[usenames,dvipsnames]{color}&#10;\begin{document}&#10;&#10;&#10;$\mathsf{X}$&#10;&#10;\end{document}"/>
  <p:tag name="IGUANATEXSIZE" val="26"/>
  <p:tag name="IGUANATEXCURSOR" val="136"/>
  <p:tag name="TRANSPARENCY" val="True"/>
  <p:tag name="FILENAME" val=""/>
  <p:tag name="INPUTTYPE" val="0"/>
  <p:tag name="LATEXENGINEID" val="1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0.50362"/>
  <p:tag name="ORIGINALWIDTH" val="67.00346"/>
  <p:tag name="OUTPUTDPI" val="1200"/>
  <p:tag name="LATEXADDIN" val="\documentclass{article}&#10;\usepackage{amsmath,bm}&#10;\pagestyle{empty}&#10;\usepackage[usenames,dvipsnames]{color}&#10;\begin{document}&#10;&#10;{\color{Blue}&#10;$\mathsf{P}_t$&#10;}&#10;\end{document}"/>
  <p:tag name="IGUANATEXSIZE" val="26"/>
  <p:tag name="IGUANATEXCURSOR" val="148"/>
  <p:tag name="TRANSPARENCY" val="True"/>
  <p:tag name="FILENAME" val=""/>
  <p:tag name="INPUTTYPE" val="0"/>
  <p:tag name="LATEXENGINEID" val="1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.50283"/>
  <p:tag name="ORIGINALWIDTH" val="81.00417"/>
  <p:tag name="OUTPUTDPI" val="1200"/>
  <p:tag name="LATEXADDIN" val="\documentclass{article}&#10;\usepackage{amsmath,bm}&#10;\pagestyle{empty}&#10;\usepackage[usenames,dvipsnames]{color}&#10;\begin{document}&#10;&#10;&#10;$\bm{\rho}_x$&#10;&#10;\end{document}"/>
  <p:tag name="IGUANATEXSIZE" val="20"/>
  <p:tag name="IGUANATEXCURSOR" val="137"/>
  <p:tag name="TRANSPARENCY" val="True"/>
  <p:tag name="FILENAME" val=""/>
  <p:tag name="INPUTTYPE" val="0"/>
  <p:tag name="LATEXENGINEID" val="1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75.00386"/>
  <p:tag name="OUTPUTDPI" val="1200"/>
  <p:tag name="LATEXADDIN" val="\documentclass{article}&#10;\usepackage{amsmath,bm}&#10;\pagestyle{empty}&#10;\usepackage[usenames,dvipsnames]{color}&#10;\begin{document}&#10;&#10;&#10;$\bm{\rho}_1'$&#10;&#10;\end{document}"/>
  <p:tag name="IGUANATEXSIZE" val="20"/>
  <p:tag name="IGUANATEXCURSOR" val="138"/>
  <p:tag name="TRANSPARENCY" val="True"/>
  <p:tag name="FILENAME" val=""/>
  <p:tag name="INPUTTYPE" val="0"/>
  <p:tag name="LATEXENGINEID" val="1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76.50394"/>
  <p:tag name="OUTPUTDPI" val="1200"/>
  <p:tag name="LATEXADDIN" val="\documentclass{article}&#10;\usepackage{amsmath,bm}&#10;\pagestyle{empty}&#10;\usepackage[usenames,dvipsnames]{color}&#10;\begin{document}&#10;&#10;&#10;$\bm{\rho}_2'$&#10;&#10;\end{document}"/>
  <p:tag name="IGUANATEXSIZE" val="20"/>
  <p:tag name="IGUANATEXCURSOR" val="138"/>
  <p:tag name="TRANSPARENCY" val="True"/>
  <p:tag name="FILENAME" val=""/>
  <p:tag name="INPUTTYPE" val="0"/>
  <p:tag name="LATEXENGINEID" val="1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50433"/>
  <p:tag name="ORIGINALWIDTH" val="85.50441"/>
  <p:tag name="OUTPUTDPI" val="1200"/>
  <p:tag name="LATEXADDIN" val="\documentclass{article}&#10;\usepackage{amsmath,bm}&#10;\pagestyle{empty}&#10;\usepackage[usenames,dvipsnames]{color}&#10;\begin{document}&#10;&#10;&#10;$\bm{\rho}_n'$&#10;&#10;\end{document}"/>
  <p:tag name="IGUANATEXSIZE" val="20"/>
  <p:tag name="IGUANATEXCURSOR" val="138"/>
  <p:tag name="TRANSPARENCY" val="True"/>
  <p:tag name="FILENAME" val=""/>
  <p:tag name="INPUTTYPE" val="0"/>
  <p:tag name="LATEXENGINEID" val="1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50433"/>
  <p:tag name="ORIGINALWIDTH" val="81.00417"/>
  <p:tag name="OUTPUTDPI" val="1200"/>
  <p:tag name="LATEXADDIN" val="\documentclass{article}&#10;\usepackage{amsmath,bm}&#10;\pagestyle{empty}&#10;\usepackage[usenames,dvipsnames]{color}&#10;\begin{document}&#10;&#10;&#10;$\bm{\rho}_x'$&#10;&#10;\end{document}"/>
  <p:tag name="IGUANATEXSIZE" val="20"/>
  <p:tag name="IGUANATEXCURSOR" val="138"/>
  <p:tag name="TRANSPARENCY" val="True"/>
  <p:tag name="FILENAME" val=""/>
  <p:tag name="INPUTTYPE" val="0"/>
  <p:tag name="LATEXENGINEID" val="1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258.0132"/>
  <p:tag name="OUTPUTDPI" val="1200"/>
  <p:tag name="LATEXADDIN" val="\documentclass{article}&#10;\usepackage{amsmath,bm}&#10;\pagestyle{empty}&#10;\usepackage[usenames,dvipsnames]{color}&#10;\begin{document}&#10;&#10;&#10;$\mu(1): 1$&#10;&#10;\end{document}"/>
  <p:tag name="IGUANATEXSIZE" val="20"/>
  <p:tag name="IGUANATEXCURSOR" val="132"/>
  <p:tag name="TRANSPARENCY" val="True"/>
  <p:tag name="FILENAME" val=""/>
  <p:tag name="INPUTTYPE" val="0"/>
  <p:tag name="LATEXENGINEID" val="1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260.5134"/>
  <p:tag name="OUTPUTDPI" val="1200"/>
  <p:tag name="LATEXADDIN" val="\documentclass{article}&#10;\usepackage{amsmath,bm}&#10;\pagestyle{empty}&#10;\usepackage[usenames,dvipsnames]{color}&#10;\begin{document}&#10;&#10;&#10;$\mu(2): 2$&#10;&#10;\end{document}"/>
  <p:tag name="IGUANATEXSIZE" val="20"/>
  <p:tag name="IGUANATEXCURSOR" val="132"/>
  <p:tag name="TRANSPARENCY" val="True"/>
  <p:tag name="FILENAME" val=""/>
  <p:tag name="INPUTTYPE" val="0"/>
  <p:tag name="LATEXENGINEID" val="1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.00291"/>
  <p:tag name="ORIGINALWIDTH" val="51.50268"/>
  <p:tag name="OUTPUTDPI" val="1200"/>
  <p:tag name="LATEXADDIN" val="\documentclass{article}&#10;\usepackage{amsmath}&#10;\pagestyle{empty}&#10;\usepackage[usenames,dvipsnames]{color}&#10;\begin{document}&#10;&#10;&#10;$\mathsf{T}$&#10;&#10;\end{document}"/>
  <p:tag name="IGUANATEXSIZE" val="20"/>
  <p:tag name="IGUANATEXCURSOR" val="132"/>
  <p:tag name="TRANSPARENCY" val="True"/>
  <p:tag name="FILENAME" val=""/>
  <p:tag name="INPUTTYPE" val="0"/>
  <p:tag name="LATEXENGINEID" val="1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279.0143"/>
  <p:tag name="OUTPUTDPI" val="1200"/>
  <p:tag name="LATEXADDIN" val="\documentclass{article}&#10;\usepackage{amsmath,bm}&#10;\pagestyle{empty}&#10;\usepackage[usenames,dvipsnames]{color}&#10;\begin{document}&#10;&#10;&#10;$\mu(n): n$&#10;&#10;\end{document}"/>
  <p:tag name="IGUANATEXSIZE" val="20"/>
  <p:tag name="IGUANATEXCURSOR" val="132"/>
  <p:tag name="TRANSPARENCY" val="True"/>
  <p:tag name="FILENAME" val=""/>
  <p:tag name="INPUTTYPE" val="0"/>
  <p:tag name="LATEXENGINEID" val="1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0.50362"/>
  <p:tag name="ORIGINALWIDTH" val="67.00346"/>
  <p:tag name="OUTPUTDPI" val="1200"/>
  <p:tag name="LATEXADDIN" val="\documentclass{article}&#10;\usepackage{amsmath,bm}&#10;\pagestyle{empty}&#10;\usepackage[usenames,dvipsnames]{color}&#10;\begin{document}&#10;&#10;{\color{Blue}&#10;$\mathsf{P}_t$&#10;}&#10;\end{document}"/>
  <p:tag name="IGUANATEXSIZE" val="26"/>
  <p:tag name="IGUANATEXCURSOR" val="148"/>
  <p:tag name="TRANSPARENCY" val="True"/>
  <p:tag name="FILENAME" val=""/>
  <p:tag name="INPUTTYPE" val="0"/>
  <p:tag name="LATEXENGINEID" val="1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.50386"/>
  <p:tag name="ORIGINALWIDTH" val="382.0196"/>
  <p:tag name="OUTPUTDPI" val="1200"/>
  <p:tag name="LATEXADDIN" val="\documentclass{letter}&#10;\usepackage[right=5cm]{geometry}&#10;\usepackage{amsmath,amssymb,dsfont,bm}&#10;\usepackage[usenames,dvipsnames]{color}&#10;&#10;\pagestyle{empty}&#10;\begin{document}&#10;&#10;{\color{Blue}&#10;$ \bm{f}: x \mapsto \bm{\rho}_x&#10;$&#10;}&#10;&#10;&#10;&#10;\end{document}"/>
  <p:tag name="IGUANATEXSIZE" val="18"/>
  <p:tag name="IGUANATEXCURSOR" val="221"/>
  <p:tag name="TRANSPARENCY" val="True"/>
  <p:tag name="FILENAME" val=""/>
  <p:tag name="INPUTTYPE" val="0"/>
  <p:tag name="LATEXENGINEID" val="1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50496"/>
  <p:tag name="ORIGINALWIDTH" val="784.0403"/>
  <p:tag name="OUTPUTDPI" val="1200"/>
  <p:tag name="LATEXADDIN" val="\documentclass{letter}&#10;\usepackage[right=5cm]{geometry}&#10;\usepackage{amsmath,amssymb,dsfont,bm}&#10;\usepackage[usenames,dvipsnames]{color}&#10;&#10;\pagestyle{empty}&#10;\begin{document}&#10;&#10;{\color{Blue}&#10;$&#10;\left( \mu, \bm{f} \right) \triangleq \left( \left\{ \mu(x), \bm{\rho}_x \right\}_x \right)&#10;$&#10;}&#10;&#10;&#10;&#10;\end{document}"/>
  <p:tag name="IGUANATEXSIZE" val="18"/>
  <p:tag name="IGUANATEXCURSOR" val="188"/>
  <p:tag name="TRANSPARENCY" val="True"/>
  <p:tag name="FILENAME" val=""/>
  <p:tag name="INPUTTYPE" val="0"/>
  <p:tag name="LATEXENGINEID" val="1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50465"/>
  <p:tag name="ORIGINALWIDTH" val="1567.58"/>
  <p:tag name="OUTPUTDPI" val="1200"/>
  <p:tag name="LATEXADDIN" val="\documentclass{letter}&#10;\usepackage[right=2cm]{geometry}&#10;\usepackage{amsmath,amssymb,dsfont,bm}&#10;\usepackage[usenames,dvipsnames]{color}&#10;&#10;\pagestyle{empty}&#10;\begin{document}&#10;&#10;Matrix $\Phi$-Entropy Functional$^\text{\color{Gray}[Chen\&amp;Tropp14]}$:&#10;&#10;&#10;&#10;&#10;\end{document}"/>
  <p:tag name="IGUANATEXSIZE" val="18"/>
  <p:tag name="IGUANATEXCURSOR" val="230"/>
  <p:tag name="TRANSPARENCY" val="True"/>
  <p:tag name="FILENAME" val=""/>
  <p:tag name="INPUTTYPE" val="0"/>
  <p:tag name="LATEXENGINEID" val="1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50512"/>
  <p:tag name="ORIGINALWIDTH" val="987.0507"/>
  <p:tag name="OUTPUTDPI" val="1200"/>
  <p:tag name="LATEXADDIN" val="\documentclass{letter}&#10;\usepackage[right=2cm]{geometry}&#10;\usepackage{amsmath,amssymb,dsfont,bm}&#10;\usepackage[usenames,dvipsnames]{color}&#10;&#10;\pagestyle{empty}&#10;\begin{document}&#10;&#10;\[&#10;=\, \text{Tr} \big[ \mathds{E}{\color{Blue}\Phi}(\bm{f})-{\color{Blue}\Phi}(\mathds{E}\bm{f}) \big] \geq 0 &#10;\]&#10;&#10;&#10;\end{document}"/>
  <p:tag name="IGUANATEXSIZE" val="18"/>
  <p:tag name="IGUANATEXCURSOR" val="180"/>
  <p:tag name="TRANSPARENCY" val="True"/>
  <p:tag name="FILENAME" val=""/>
  <p:tag name="INPUTTYPE" val="0"/>
  <p:tag name="LATEXENGINEID" val="1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8.0128"/>
  <p:tag name="ORIGINALWIDTH" val="1728.589"/>
  <p:tag name="OUTPUTDPI" val="1200"/>
  <p:tag name="LATEXADDIN" val="\documentclass{letter}&#10;\usepackage[right=2cm]{geometry}&#10;\usepackage{amsmath,amssymb,dsfont,bm}&#10;\usepackage[usenames,dvipsnames]{color}&#10;&#10;\pagestyle{empty}&#10;\begin{document}&#10;&#10;\[&#10;H_\Phi(\bm{f})\triangleq \,{\text{Tr}} &#10; \left[ &#10;\sum_{x} \mu(x) {\color{Blue}\Phi}(\rho_x)-{\color{Blue}\Phi}\left( \sum_{x}\mu(x) \rho_x \right) \right]&#10;\]&#10;&#10;&#10;\end{document}"/>
  <p:tag name="IGUANATEXSIZE" val="18"/>
  <p:tag name="IGUANATEXCURSOR" val="329"/>
  <p:tag name="TRANSPARENCY" val="True"/>
  <p:tag name="FILENAME" val=""/>
  <p:tag name="INPUTTYPE" val="0"/>
  <p:tag name="LATEXENGINEID" val="1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.58291"/>
  <p:tag name="ORIGINALWIDTH" val="720.3619"/>
  <p:tag name="OUTPUTDPI" val="1200"/>
  <p:tag name="LATEXADDIN" val="\documentclass{letter}&#10;\usepackage[right=2cm]{geometry}&#10;\usepackage{amsmath,amssymb,dsfont,bm}&#10;\usepackage[usenames,dvipsnames]{color}&#10;&#10;\pagestyle{empty}&#10;\begin{document}&#10;&#10;Positive definiteness: $H_\Phi(\bm{f})\geq 0$ with equality if and only if $\bm{f}(x) = \mathds{E}[\bm{f}]$&#10;&#10;&#10;&#10;\end{document}"/>
  <p:tag name="IGUANATEXSIZE" val="20"/>
  <p:tag name="IGUANATEXCURSOR" val="267"/>
  <p:tag name="TRANSPARENCY" val="True"/>
  <p:tag name="FILENAME" val=""/>
  <p:tag name="INPUTTYPE" val="0"/>
  <p:tag name="LATEXENGINEID" val="1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1028.553"/>
  <p:tag name="OUTPUTDPI" val="1200"/>
  <p:tag name="LATEXADDIN" val="\documentclass{letter}&#10;\usepackage[right=2cm]{geometry}&#10;\usepackage{amsmath,amssymb,dsfont,bm}&#10;\usepackage[usenames,dvipsnames]{color}&#10;&#10;\pagestyle{empty}&#10;\begin{document}&#10;&#10;Joint convexity: $\bm{f} \mapsto H_\Phi(\bm{f})$&#10;&#10;&#10;&#10;\end{document}"/>
  <p:tag name="IGUANATEXSIZE" val="20"/>
  <p:tag name="IGUANATEXCURSOR" val="219"/>
  <p:tag name="TRANSPARENCY" val="True"/>
  <p:tag name="FILENAME" val=""/>
  <p:tag name="INPUTTYPE" val="0"/>
  <p:tag name="LATEXENGINEID" val="1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1728.089"/>
  <p:tag name="OUTPUTDPI" val="1200"/>
  <p:tag name="LATEXADDIN" val="\documentclass{letter}&#10;\usepackage[right=2cm]{geometry}&#10;\usepackage{amsmath,amssymb,dsfont,bm}&#10;\usepackage[usenames,dvipsnames]{color}&#10;&#10;\pagestyle{empty}&#10;\begin{document}&#10;&#10;Data processing inequality: $H_\Phi(\mathsf{T}(\bm{f}))&#10;\leq H_\Phi(\bm{f})$&#10;&#10;&#10;&#10;\end{document}"/>
  <p:tag name="IGUANATEXSIZE" val="20"/>
  <p:tag name="IGUANATEXCURSOR" val="226"/>
  <p:tag name="TRANSPARENCY" val="True"/>
  <p:tag name="FILENAME" val=""/>
  <p:tag name="INPUTTYPE" val="0"/>
  <p:tag name="LATEXENGINEID" val="1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.00291"/>
  <p:tag name="ORIGINALWIDTH" val="51.50268"/>
  <p:tag name="OUTPUTDPI" val="1200"/>
  <p:tag name="LATEXADDIN" val="\documentclass{article}&#10;\usepackage{amsmath}&#10;\pagestyle{empty}&#10;\usepackage[usenames,dvipsnames]{color}&#10;\begin{document}&#10;&#10;&#10;$\mathsf{T}$&#10;&#10;\end{document}"/>
  <p:tag name="IGUANATEXSIZE" val="20"/>
  <p:tag name="IGUANATEXCURSOR" val="132"/>
  <p:tag name="TRANSPARENCY" val="True"/>
  <p:tag name="FILENAME" val=""/>
  <p:tag name="INPUTTYPE" val="0"/>
  <p:tag name="LATEXENGINEID" val="1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0076"/>
  <p:tag name="ORIGINALWIDTH" val="1919.599"/>
  <p:tag name="OUTPUTDPI" val="1200"/>
  <p:tag name="LATEXADDIN" val="\documentclass{letter}&#10;\usepackage[right=2cm]{geometry}&#10;\usepackage{amsmath,amssymb,dsfont,bm}&#10;\usepackage[usenames,dvipsnames]{color}&#10;&#10;\pagestyle{empty}&#10;\begin{document}&#10;&#10;Variance $(\Phi(x) = x^2)$: $\text{Var}(\bm{f}) \triangleq \text{Tr}\left[\mathds{E}[\bm{f}^2] - \left( \mathds{E}[\bm{f}] \right)^2\right] $&#10;&#10;&#10;\end{document}"/>
  <p:tag name="IGUANATEXSIZE" val="18"/>
  <p:tag name="IGUANATEXCURSOR" val="310"/>
  <p:tag name="TRANSPARENCY" val="True"/>
  <p:tag name="FILENAME" val=""/>
  <p:tag name="INPUTTYPE" val="0"/>
  <p:tag name="LATEXENGINEID" val="1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0378"/>
  <p:tag name="ORIGINALWIDTH" val="441.5227"/>
  <p:tag name="OUTPUTDPI" val="1200"/>
  <p:tag name="LATEXADDIN" val="\documentclass{letter}&#10;\usepackage[right=2cm]{geometry}&#10;\usepackage{amsmath,amssymb,dsfont,bm}&#10;\usepackage[usenames,dvipsnames]{color}&#10;&#10;\pagestyle{empty}&#10;\begin{document}&#10;&#10;For example&#10;&#10;&#10;\end{document}"/>
  <p:tag name="IGUANATEXSIZE" val="20"/>
  <p:tag name="IGUANATEXCURSOR" val="183"/>
  <p:tag name="TRANSPARENCY" val="True"/>
  <p:tag name="FILENAME" val=""/>
  <p:tag name="INPUTTYPE" val="0"/>
  <p:tag name="LATEXENGINEID" val="1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.54661"/>
  <p:tag name="ORIGINALWIDTH" val="719.7074"/>
  <p:tag name="OUTPUTDPI" val="1200"/>
  <p:tag name="LATEXADDIN" val="\documentclass{letter}&#10;\usepackage[right=2cm]{geometry}&#10;\usepackage{amsmath,amssymb,dsfont,bm}&#10;\usepackage[usenames,dvipsnames]{color}&#10;&#10;\pagestyle{empty}&#10;\begin{document}&#10;&#10;Holevo quantity $(\Phi(x) = x\log x)$: $\text{Ent}(\bm{f}) \triangleq \text{Tr}[ \mathds{E}[\bm{f}\log \bm{f}] - \mathds{E}[\bm{f}] \log \left( \mathds{E}[\bm{f}] \right) $&#10;&#10;&#10;\end{document}"/>
  <p:tag name="IGUANATEXSIZE" val="18"/>
  <p:tag name="IGUANATEXCURSOR" val="207"/>
  <p:tag name="TRANSPARENCY" val="True"/>
  <p:tag name="FILENAME" val=""/>
  <p:tag name="INPUTTYPE" val="0"/>
  <p:tag name="LATEXENGINEID" val="1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1778.592"/>
  <p:tag name="OUTPUTDPI" val="1200"/>
  <p:tag name="LATEXADDIN" val="\documentclass{letter}&#10;\usepackage[right=2cm]{geometry}&#10;\usepackage{amsmath,amssymb,dsfont,bm}&#10;\usepackage[usenames,dvipsnames]{color}&#10;&#10;\pagestyle{empty}&#10;\begin{document}&#10;{\color{BrickRed}&#10;$ H_\Phi( s\mathcal{S}_1 + (1-s) \mathcal{S}_2 )&#10;\leq&#10;s H_\Phi(\mathcal{S}_1)&#10;+ (1-s) H_\Phi(\mathcal{S}_2) $&#10;}&#10;&#10;&#10;\end{document}"/>
  <p:tag name="IGUANATEXSIZE" val="16"/>
  <p:tag name="IGUANATEXCURSOR" val="297"/>
  <p:tag name="TRANSPARENCY" val="True"/>
  <p:tag name="FILENAME" val=""/>
  <p:tag name="INPUTTYPE" val="0"/>
  <p:tag name="LATEXENGINEID" val="1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.50283"/>
  <p:tag name="ORIGINALWIDTH" val="75.00386"/>
  <p:tag name="OUTPUTDPI" val="1200"/>
  <p:tag name="LATEXADDIN" val="\documentclass{article}&#10;\usepackage{amsmath,bm}&#10;\pagestyle{empty}&#10;\usepackage[usenames,dvipsnames]{color}&#10;\begin{document}&#10;&#10;&#10;$\bm{\rho}_1$&#10;&#10;\end{document}"/>
  <p:tag name="IGUANATEXSIZE" val="20"/>
  <p:tag name="IGUANATEXCURSOR" val="137"/>
  <p:tag name="TRANSPARENCY" val="True"/>
  <p:tag name="FILENAME" val=""/>
  <p:tag name="INPUTTYPE" val="0"/>
  <p:tag name="LATEXENGINEID" val="1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.50283"/>
  <p:tag name="ORIGINALWIDTH" val="76.50394"/>
  <p:tag name="OUTPUTDPI" val="1200"/>
  <p:tag name="LATEXADDIN" val="\documentclass{article}&#10;\usepackage{amsmath,bm}&#10;\pagestyle{empty}&#10;\usepackage[usenames,dvipsnames]{color}&#10;\begin{document}&#10;&#10;&#10;$\bm{\rho}_2$&#10;&#10;\end{document}"/>
  <p:tag name="IGUANATEXSIZE" val="20"/>
  <p:tag name="IGUANATEXCURSOR" val="137"/>
  <p:tag name="TRANSPARENCY" val="True"/>
  <p:tag name="FILENAME" val=""/>
  <p:tag name="INPUTTYPE" val="0"/>
  <p:tag name="LATEXENGINEID" val="1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.50283"/>
  <p:tag name="ORIGINALWIDTH" val="85.50441"/>
  <p:tag name="OUTPUTDPI" val="1200"/>
  <p:tag name="LATEXADDIN" val="\documentclass{article}&#10;\usepackage{amsmath,bm}&#10;\pagestyle{empty}&#10;\usepackage[usenames,dvipsnames]{color}&#10;\begin{document}&#10;&#10;&#10;$\bm{\rho}_n$&#10;&#10;\end{document}"/>
  <p:tag name="IGUANATEXSIZE" val="20"/>
  <p:tag name="IGUANATEXCURSOR" val="137"/>
  <p:tag name="TRANSPARENCY" val="True"/>
  <p:tag name="FILENAME" val=""/>
  <p:tag name="INPUTTYPE" val="0"/>
  <p:tag name="LATEXENGINEID" val="1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.00386"/>
  <p:tag name="ORIGINALWIDTH" val="10.00055"/>
  <p:tag name="OUTPUTDPI" val="1200"/>
  <p:tag name="LATEXADDIN" val="\documentclass{article}&#10;\usepackage{amsmath,bm}&#10;\pagestyle{empty}&#10;\usepackage[usenames,dvipsnames]{color}&#10;\begin{document}&#10;&#10;$ \vdots$&#10;&#10;\end{document}"/>
  <p:tag name="IGUANATEXSIZE" val="28"/>
  <p:tag name="IGUANATEXCURSOR" val="128"/>
  <p:tag name="TRANSPARENCY" val="True"/>
  <p:tag name="FILENAME" val=""/>
  <p:tag name="INPUTTYPE" val="0"/>
  <p:tag name="LATEXENGINEID" val="1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.50299"/>
  <p:tag name="ORIGINALWIDTH" val="53.00275"/>
  <p:tag name="OUTPUTDPI" val="1200"/>
  <p:tag name="LATEXADDIN" val="\documentclass{article}&#10;\usepackage{amsmath,bm}&#10;\pagestyle{empty}&#10;\usepackage[usenames,dvipsnames]{color}&#10;\begin{document}&#10;&#10;&#10;$\mathsf{X}$&#10;&#10;\end{document}"/>
  <p:tag name="IGUANATEXSIZE" val="26"/>
  <p:tag name="IGUANATEXCURSOR" val="136"/>
  <p:tag name="TRANSPARENCY" val="True"/>
  <p:tag name="FILENAME" val=""/>
  <p:tag name="INPUTTYPE" val="0"/>
  <p:tag name="LATEXENGINEID" val="1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0.50362"/>
  <p:tag name="ORIGINALWIDTH" val="67.00346"/>
  <p:tag name="OUTPUTDPI" val="1200"/>
  <p:tag name="LATEXADDIN" val="\documentclass{article}&#10;\usepackage{amsmath,bm}&#10;\pagestyle{empty}&#10;\usepackage[usenames,dvipsnames]{color}&#10;\begin{document}&#10;&#10;{\color{Blue}&#10;$\mathsf{P}_t$&#10;}&#10;\end{document}"/>
  <p:tag name="IGUANATEXSIZE" val="26"/>
  <p:tag name="IGUANATEXCURSOR" val="148"/>
  <p:tag name="TRANSPARENCY" val="True"/>
  <p:tag name="FILENAME" val=""/>
  <p:tag name="INPUTTYPE" val="0"/>
  <p:tag name="LATEXENGINEID" val="1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.00291"/>
  <p:tag name="ORIGINALWIDTH" val="51.50268"/>
  <p:tag name="OUTPUTDPI" val="1200"/>
  <p:tag name="LATEXADDIN" val="\documentclass{article}&#10;\usepackage{amsmath}&#10;\pagestyle{empty}&#10;\usepackage[usenames,dvipsnames]{color}&#10;\begin{document}&#10;&#10;&#10;$\mathsf{T}$&#10;&#10;\end{document}"/>
  <p:tag name="IGUANATEXSIZE" val="20"/>
  <p:tag name="IGUANATEXCURSOR" val="132"/>
  <p:tag name="TRANSPARENCY" val="True"/>
  <p:tag name="FILENAME" val=""/>
  <p:tag name="INPUTTYPE" val="0"/>
  <p:tag name="LATEXENGINEID" val="1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.50283"/>
  <p:tag name="ORIGINALWIDTH" val="81.00417"/>
  <p:tag name="OUTPUTDPI" val="1200"/>
  <p:tag name="LATEXADDIN" val="\documentclass{article}&#10;\usepackage{amsmath,bm}&#10;\pagestyle{empty}&#10;\usepackage[usenames,dvipsnames]{color}&#10;\begin{document}&#10;&#10;&#10;$\bm{\rho}_x$&#10;&#10;\end{document}"/>
  <p:tag name="IGUANATEXSIZE" val="20"/>
  <p:tag name="IGUANATEXCURSOR" val="137"/>
  <p:tag name="TRANSPARENCY" val="True"/>
  <p:tag name="FILENAME" val=""/>
  <p:tag name="INPUTTYPE" val="0"/>
  <p:tag name="LATEXENGINEID" val="1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75.00386"/>
  <p:tag name="OUTPUTDPI" val="1200"/>
  <p:tag name="LATEXADDIN" val="\documentclass{article}&#10;\usepackage{amsmath,bm}&#10;\pagestyle{empty}&#10;\usepackage[usenames,dvipsnames]{color}&#10;\begin{document}&#10;&#10;&#10;$\bm{\rho}_1'$&#10;&#10;\end{document}"/>
  <p:tag name="IGUANATEXSIZE" val="20"/>
  <p:tag name="IGUANATEXCURSOR" val="138"/>
  <p:tag name="TRANSPARENCY" val="True"/>
  <p:tag name="FILENAME" val=""/>
  <p:tag name="INPUTTYPE" val="0"/>
  <p:tag name="LATEXENGINEID" val="1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76.50394"/>
  <p:tag name="OUTPUTDPI" val="1200"/>
  <p:tag name="LATEXADDIN" val="\documentclass{article}&#10;\usepackage{amsmath,bm}&#10;\pagestyle{empty}&#10;\usepackage[usenames,dvipsnames]{color}&#10;\begin{document}&#10;&#10;&#10;$\bm{\rho}_2'$&#10;&#10;\end{document}"/>
  <p:tag name="IGUANATEXSIZE" val="20"/>
  <p:tag name="IGUANATEXCURSOR" val="138"/>
  <p:tag name="TRANSPARENCY" val="True"/>
  <p:tag name="FILENAME" val=""/>
  <p:tag name="INPUTTYPE" val="0"/>
  <p:tag name="LATEXENGINEID" val="1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50433"/>
  <p:tag name="ORIGINALWIDTH" val="85.50441"/>
  <p:tag name="OUTPUTDPI" val="1200"/>
  <p:tag name="LATEXADDIN" val="\documentclass{article}&#10;\usepackage{amsmath,bm}&#10;\pagestyle{empty}&#10;\usepackage[usenames,dvipsnames]{color}&#10;\begin{document}&#10;&#10;&#10;$\bm{\rho}_n'$&#10;&#10;\end{document}"/>
  <p:tag name="IGUANATEXSIZE" val="20"/>
  <p:tag name="IGUANATEXCURSOR" val="138"/>
  <p:tag name="TRANSPARENCY" val="True"/>
  <p:tag name="FILENAME" val=""/>
  <p:tag name="INPUTTYPE" val="0"/>
  <p:tag name="LATEXENGINEID" val="1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50433"/>
  <p:tag name="ORIGINALWIDTH" val="81.00417"/>
  <p:tag name="OUTPUTDPI" val="1200"/>
  <p:tag name="LATEXADDIN" val="\documentclass{article}&#10;\usepackage{amsmath,bm}&#10;\pagestyle{empty}&#10;\usepackage[usenames,dvipsnames]{color}&#10;\begin{document}&#10;&#10;&#10;$\bm{\rho}_x'$&#10;&#10;\end{document}"/>
  <p:tag name="IGUANATEXSIZE" val="20"/>
  <p:tag name="IGUANATEXCURSOR" val="138"/>
  <p:tag name="TRANSPARENCY" val="True"/>
  <p:tag name="FILENAME" val=""/>
  <p:tag name="INPUTTYPE" val="0"/>
  <p:tag name="LATEXENGINEID" val="1"/>
  <p:tag name="TEMPFOLDER" val="c: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258.0132"/>
  <p:tag name="OUTPUTDPI" val="1200"/>
  <p:tag name="LATEXADDIN" val="\documentclass{article}&#10;\usepackage{amsmath,bm}&#10;\pagestyle{empty}&#10;\usepackage[usenames,dvipsnames]{color}&#10;\begin{document}&#10;&#10;&#10;$\mu(1): 1$&#10;&#10;\end{document}"/>
  <p:tag name="IGUANATEXSIZE" val="20"/>
  <p:tag name="IGUANATEXCURSOR" val="132"/>
  <p:tag name="TRANSPARENCY" val="True"/>
  <p:tag name="FILENAME" val=""/>
  <p:tag name="INPUTTYPE" val="0"/>
  <p:tag name="LATEXENGINEID" val="1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260.5134"/>
  <p:tag name="OUTPUTDPI" val="1200"/>
  <p:tag name="LATEXADDIN" val="\documentclass{article}&#10;\usepackage{amsmath,bm}&#10;\pagestyle{empty}&#10;\usepackage[usenames,dvipsnames]{color}&#10;\begin{document}&#10;&#10;&#10;$\mu(2): 2$&#10;&#10;\end{document}"/>
  <p:tag name="IGUANATEXSIZE" val="20"/>
  <p:tag name="IGUANATEXCURSOR" val="132"/>
  <p:tag name="TRANSPARENCY" val="True"/>
  <p:tag name="FILENAME" val=""/>
  <p:tag name="INPUTTYPE" val="0"/>
  <p:tag name="LATEXENGINEID" val="1"/>
  <p:tag name="TEMPFOLDER" val="c: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279.0143"/>
  <p:tag name="OUTPUTDPI" val="1200"/>
  <p:tag name="LATEXADDIN" val="\documentclass{article}&#10;\usepackage{amsmath,bm}&#10;\pagestyle{empty}&#10;\usepackage[usenames,dvipsnames]{color}&#10;\begin{document}&#10;&#10;&#10;$\mu(n): n$&#10;&#10;\end{document}"/>
  <p:tag name="IGUANATEXSIZE" val="20"/>
  <p:tag name="IGUANATEXCURSOR" val="132"/>
  <p:tag name="TRANSPARENCY" val="True"/>
  <p:tag name="FILENAME" val=""/>
  <p:tag name="INPUTTYPE" val="0"/>
  <p:tag name="LATEXENGINEID" val="1"/>
  <p:tag name="TEMPFOLDER" val="c:\Temp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0.50362"/>
  <p:tag name="ORIGINALWIDTH" val="232.512"/>
  <p:tag name="OUTPUTDPI" val="1200"/>
  <p:tag name="LATEXADDIN" val="\documentclass{letter}&#10;\usepackage[right=5cm]{geometry}&#10;\usepackage{amsmath,amssymb,dsfont,bm}&#10;\usepackage[usenames,dvipsnames]{color}&#10;&#10;\pagestyle{empty}&#10;\begin{document}&#10;&#10;$t\mapsto\mathsf{P}_t$&#10;&#10;&#10;&#10;\end{document}"/>
  <p:tag name="IGUANATEXSIZE" val="18"/>
  <p:tag name="IGUANATEXCURSOR" val="190"/>
  <p:tag name="TRANSPARENCY" val="True"/>
  <p:tag name="FILENAME" val=""/>
  <p:tag name="INPUTTYPE" val="0"/>
  <p:tag name="LATEXENGINEID" val="1"/>
  <p:tag name="TEMPFOLDER" val="C:\Temp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1.00362"/>
  <p:tag name="ORIGINALWIDTH" val="236.0121"/>
  <p:tag name="OUTPUTDPI" val="1200"/>
  <p:tag name="LATEXADDIN" val="\documentclass{letter}&#10;\usepackage[right=5cm]{geometry}&#10;\usepackage{amsmath,amssymb,dsfont,bm}&#10;\usepackage[usenames,dvipsnames]{color}&#10;&#10;\pagestyle{empty}&#10;\begin{document}&#10;&#10;$\mathsf{P}_0 = \mathds{1}$&#10;&#10;&#10;&#10;\end{document}"/>
  <p:tag name="IGUANATEXSIZE" val="18"/>
  <p:tag name="IGUANATEXCURSOR" val="182"/>
  <p:tag name="TRANSPARENCY" val="True"/>
  <p:tag name="FILENAME" val=""/>
  <p:tag name="INPUTTYPE" val="0"/>
  <p:tag name="LATEXENGINEID" val="1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.50283"/>
  <p:tag name="ORIGINALWIDTH" val="46.00236"/>
  <p:tag name="OUTPUTDPI" val="1200"/>
  <p:tag name="LATEXADDIN" val="\documentclass{article}&#10;\usepackage{amsmath,bm}&#10;\pagestyle{empty}&#10;\usepackage[usenames,dvipsnames]{color}&#10;\begin{document}&#10;&#10;&#10;$\bm{\rho}$&#10;&#10;\end{document}"/>
  <p:tag name="IGUANATEXSIZE" val="20"/>
  <p:tag name="IGUANATEXCURSOR" val="44"/>
  <p:tag name="TRANSPARENCY" val="True"/>
  <p:tag name="FILENAME" val=""/>
  <p:tag name="INPUTTYPE" val="0"/>
  <p:tag name="LATEXENGINEID" val="1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7.00394"/>
  <p:tag name="ORIGINALWIDTH" val="509.5262"/>
  <p:tag name="OUTPUTDPI" val="1200"/>
  <p:tag name="LATEXADDIN" val="\documentclass{letter}&#10;\usepackage[right=5cm]{geometry}&#10;\usepackage{amsmath,amssymb,dsfont,bm}&#10;\usepackage[usenames,dvipsnames]{color}&#10;&#10;\pagestyle{empty}&#10;\begin{document}&#10;&#10;$\mathsf{P}_{s+t} = \mathsf{P}_s \circ \mathsf{P}_t$&#10;&#10;&#10;&#10;\end{document}"/>
  <p:tag name="IGUANATEXSIZE" val="18"/>
  <p:tag name="IGUANATEXCURSOR" val="220"/>
  <p:tag name="TRANSPARENCY" val="True"/>
  <p:tag name="FILENAME" val=""/>
  <p:tag name="INPUTTYPE" val="0"/>
  <p:tag name="LATEXENGINEID" val="1"/>
  <p:tag name="TEMPFOLDER" val="C: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2.5037"/>
  <p:tag name="ORIGINALWIDTH" val="338.5174"/>
  <p:tag name="OUTPUTDPI" val="1200"/>
  <p:tag name="LATEXADDIN" val="\documentclass{letter}&#10;\usepackage[right=5cm]{geometry}&#10;\usepackage{amsmath,amssymb,dsfont,bm}&#10;\usepackage[usenames,dvipsnames]{color}&#10;&#10;\pagestyle{empty}&#10;\begin{document}&#10;&#10;positivity&#10;&#10;&#10;\end{document}"/>
  <p:tag name="IGUANATEXSIZE" val="18"/>
  <p:tag name="IGUANATEXCURSOR" val="182"/>
  <p:tag name="TRANSPARENCY" val="True"/>
  <p:tag name="FILENAME" val=""/>
  <p:tag name="INPUTTYPE" val="0"/>
  <p:tag name="LATEXENGINEID" val="1"/>
  <p:tag name="TEMPFOLDER" val="C: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.5056"/>
  <p:tag name="ORIGINALWIDTH" val="1425.073"/>
  <p:tag name="OUTPUTDPI" val="1200"/>
  <p:tag name="LATEXADDIN" val="\documentclass{letter}&#10;\usepackage[right=5cm]{geometry}&#10;\usepackage{amsmath,amssymb,dsfont,bm}&#10;\usepackage[usenames,dvipsnames]{color}&#10;&#10;\pagestyle{empty}&#10;\begin{document}&#10;&#10;&#10;$ \mathsf{T}_t(x,\mathrm{d}y)$ is CP, &#10;$\int_{y\in\Omega} \mathsf{T}_t(x,\mathrm{d}y)$ is &#10;{\color{BrickRed}unital}&#10;&#10;&#10;&#10;\end{document}"/>
  <p:tag name="IGUANATEXSIZE" val="18"/>
  <p:tag name="IGUANATEXCURSOR" val="185"/>
  <p:tag name="TRANSPARENCY" val="True"/>
  <p:tag name="FILENAME" val=""/>
  <p:tag name="INPUTTYPE" val="0"/>
  <p:tag name="LATEXENGINEID" val="1"/>
  <p:tag name="TEMPFOLDER" val="C:\Temp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.5056"/>
  <p:tag name="ORIGINALWIDTH" val="1416.573"/>
  <p:tag name="OUTPUTDPI" val="1200"/>
  <p:tag name="LATEXADDIN" val="\documentclass{letter}&#10;\usepackage[right=5cm]{geometry}&#10;\usepackage{amsmath,amssymb,dsfont,bm}&#10;\usepackage[usenames,dvipsnames]{color}&#10;&#10;\pagestyle{empty}&#10;\begin{document}&#10;&#10;&#10;$ \int_{y\in\mathrm{\Omega}} \mathsf{T}_s(x,\mathrm{d}y) \circ  \mathsf{T}_t(y,\mathrm{d}z) = \mathsf{T}_{s+t} (x,\mathrm{d}z)&#10;$&#10;&#10;&#10;&#10;\end{document}"/>
  <p:tag name="IGUANATEXSIZE" val="18"/>
  <p:tag name="IGUANATEXCURSOR" val="299"/>
  <p:tag name="TRANSPARENCY" val="True"/>
  <p:tag name="FILENAME" val=""/>
  <p:tag name="INPUTTYPE" val="0"/>
  <p:tag name="LATEXENGINEID" val="1"/>
  <p:tag name="TEMPFOLDER" val="C:\Temp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0.5103"/>
  <p:tag name="ORIGINALWIDTH" val="1026.053"/>
  <p:tag name="OUTPUTDPI" val="1200"/>
  <p:tag name="LATEXADDIN" val="\documentclass{letter}&#10;\usepackage[right=5cm]{geometry}&#10;\usepackage{amsmath,amssymb,dsfont,bm}&#10;\usepackage[usenames,dvipsnames]{color}&#10;&#10;\pagestyle{empty}&#10;\begin{document}&#10;&#10;\[&#10;\mathsf{P}_t \bm{f}(x) \triangleq \int_{y\in\Omega} {\color{BrickRed}{\mathsf{T}}_t(x,\mathrm{d}y)} \bm{f}(y)&#10;\]&#10;&#10;&#10;\end{document}"/>
  <p:tag name="IGUANATEXSIZE" val="20"/>
  <p:tag name="IGUANATEXCURSOR" val="274"/>
  <p:tag name="TRANSPARENCY" val="True"/>
  <p:tag name="FILENAME" val=""/>
  <p:tag name="INPUTTYPE" val="0"/>
  <p:tag name="LATEXENGINEID" val="1"/>
  <p:tag name="TEMPFOLDER" val="C: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2437.625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Example: $\mathsf{P}_t \bm{f}(1) =  &#10;{\color{BrickRed} \mathsf{T}_t(1,1)} \bm{f}(1) &#10;+ {\color{BrickRed} \mathsf{T}_t(1,2)} \bm{f}(2) &#10; + \cdots+&#10;{\color{BrickRed} \mathsf{T}_t(1,n)} \bm{f}(n) $&#10;&#10;&#10;&#10;\end{document}"/>
  <p:tag name="IGUANATEXSIZE" val="16"/>
  <p:tag name="IGUANATEXCURSOR" val="211"/>
  <p:tag name="TRANSPARENCY" val="True"/>
  <p:tag name="FILENAME" val=""/>
  <p:tag name="INPUTTYPE" val="0"/>
  <p:tag name="LATEXENGINEID" val="1"/>
  <p:tag name="TEMPFOLDER" val="C: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8.50299"/>
  <p:tag name="ORIGINALWIDTH" val="642.533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{\color{BlueViolet} &#10;Esemble at time $t$}&#10;&#10;&#10;&#10;\end{document}"/>
  <p:tag name="IGUANATEXSIZE" val="18"/>
  <p:tag name="IGUANATEXCURSOR" val="239"/>
  <p:tag name="TRANSPARENCY" val="True"/>
  <p:tag name="FILENAME" val=""/>
  <p:tag name="INPUTTYPE" val="0"/>
  <p:tag name="LATEXENGINEID" val="1"/>
  <p:tag name="TEMPFOLDER" val="C: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149.5077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\bm{f}(1)$&#10;&#10;&#10;&#10;\end{document}"/>
  <p:tag name="IGUANATEXSIZE" val="16"/>
  <p:tag name="IGUANATEXCURSOR" val="209"/>
  <p:tag name="TRANSPARENCY" val="True"/>
  <p:tag name="FILENAME" val=""/>
  <p:tag name="INPUTTYPE" val="0"/>
  <p:tag name="LATEXENGINEID" val="1"/>
  <p:tag name="TEMPFOLDER" val="C: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149.5077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\bm{f}(2)$&#10;&#10;&#10;&#10;\end{document}"/>
  <p:tag name="IGUANATEXSIZE" val="16"/>
  <p:tag name="IGUANATEXCURSOR" val="209"/>
  <p:tag name="TRANSPARENCY" val="True"/>
  <p:tag name="FILENAME" val=""/>
  <p:tag name="INPUTTYPE" val="0"/>
  <p:tag name="LATEXENGINEID" val="1"/>
  <p:tag name="TEMPFOLDER" val="C: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.00386"/>
  <p:tag name="ORIGINALWIDTH" val="10.00055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\vdots$&#10;&#10;&#10;&#10;\end{document}"/>
  <p:tag name="IGUANATEXSIZE" val="16"/>
  <p:tag name="IGUANATEXCURSOR" val="209"/>
  <p:tag name="TRANSPARENCY" val="True"/>
  <p:tag name="FILENAME" val=""/>
  <p:tag name="INPUTTYPE" val="0"/>
  <p:tag name="LATEXENGINEID" val="1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500472"/>
  <p:tag name="ORIGINALWIDTH" val="83.00425"/>
  <p:tag name="OUTPUTDPI" val="1200"/>
  <p:tag name="LATEXADDIN" val="\documentclass{article}&#10;\usepackage{amsmath}&#10;\pagestyle{empty}&#10;\usepackage[usenames,dvipsnames]{color}&#10;\begin{document}&#10;&#10;&#10;$\cdots$&#10;&#10;\end{document}"/>
  <p:tag name="IGUANATEXSIZE" val="20"/>
  <p:tag name="IGUANATEXCURSOR" val="130"/>
  <p:tag name="TRANSPARENCY" val="True"/>
  <p:tag name="FILENAME" val=""/>
  <p:tag name="INPUTTYPE" val="0"/>
  <p:tag name="LATEXENGINEID" val="1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158.0081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\bm{f} (n)$&#10;&#10;&#10;&#10;\end{document}"/>
  <p:tag name="IGUANATEXSIZE" val="16"/>
  <p:tag name="IGUANATEXCURSOR" val="212"/>
  <p:tag name="TRANSPARENCY" val="True"/>
  <p:tag name="FILENAME" val=""/>
  <p:tag name="INPUTTYPE" val="0"/>
  <p:tag name="LATEXENGINEID" val="1"/>
  <p:tag name="TEMPFOLDER" val="C: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.00386"/>
  <p:tag name="ORIGINALWIDTH" val="10.00055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\vdots$&#10;&#10;&#10;&#10;\end{document}"/>
  <p:tag name="IGUANATEXSIZE" val="16"/>
  <p:tag name="IGUANATEXCURSOR" val="209"/>
  <p:tag name="TRANSPARENCY" val="True"/>
  <p:tag name="FILENAME" val=""/>
  <p:tag name="INPUTTYPE" val="0"/>
  <p:tag name="LATEXENGINEID" val="1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228.5117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\mathsf{P}_t \bm{f} (1)$&#10;&#10;&#10;&#10;\end{document}"/>
  <p:tag name="IGUANATEXSIZE" val="16"/>
  <p:tag name="IGUANATEXCURSOR" val="226"/>
  <p:tag name="TRANSPARENCY" val="True"/>
  <p:tag name="FILENAME" val=""/>
  <p:tag name="INPUTTYPE" val="0"/>
  <p:tag name="LATEXENGINEID" val="1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50386"/>
  <p:tag name="ORIGINALWIDTH" val="134.5069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\bm{f} = $&#10;&#10;&#10;&#10;\end{document}"/>
  <p:tag name="IGUANATEXSIZE" val="18"/>
  <p:tag name="IGUANATEXCURSOR" val="209"/>
  <p:tag name="TRANSPARENCY" val="True"/>
  <p:tag name="FILENAME" val=""/>
  <p:tag name="INPUTTYPE" val="0"/>
  <p:tag name="LATEXENGINEID" val="1"/>
  <p:tag name="TEMPFOLDER" val="C: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228.5117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\mathsf{P}_t \bm{f} (2)$&#10;&#10;&#10;&#10;\end{document}"/>
  <p:tag name="IGUANATEXSIZE" val="16"/>
  <p:tag name="IGUANATEXCURSOR" val="225"/>
  <p:tag name="TRANSPARENCY" val="True"/>
  <p:tag name="FILENAME" val=""/>
  <p:tag name="INPUTTYPE" val="0"/>
  <p:tag name="LATEXENGINEID" val="1"/>
  <p:tag name="TEMPFOLDER" val="C: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237.0122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\mathsf{P}_t \bm{f} (n)$&#10;&#10;&#10;&#10;\end{document}"/>
  <p:tag name="IGUANATEXSIZE" val="16"/>
  <p:tag name="IGUANATEXCURSOR" val="225"/>
  <p:tag name="TRANSPARENCY" val="True"/>
  <p:tag name="FILENAME" val=""/>
  <p:tag name="INPUTTYPE" val="0"/>
  <p:tag name="LATEXENGINEID" val="1"/>
  <p:tag name="TEMPFOLDER" val="C: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00449"/>
  <p:tag name="ORIGINALWIDTH" val="1808.093"/>
  <p:tag name="OUTPUTDPI" val="1200"/>
  <p:tag name="LATEXADDIN" val="\documentclass{letter}&#10;\usepackage[right=5cm]{geometry}&#10;\usepackage{amsmath,amssymb,dsfont,bm}&#10;\usepackage[usenames,dvipsnames]{color}&#10;&#10;\pagestyle{empty}&#10;\begin{document}&#10;&#10;Semigroup on {\color{Blue} \underline{\emph{matrix-valued fuctions}}}&#10;${\color{BrickRed} \bm{f}: \mathsf{X}\to \mathds{M}_d }$:&#10;&#10;&#10;\end{document}"/>
  <p:tag name="IGUANATEXSIZE" val="20"/>
  <p:tag name="IGUANATEXCURSOR" val="279"/>
  <p:tag name="TRANSPARENCY" val="True"/>
  <p:tag name="FILENAME" val=""/>
  <p:tag name="INPUTTYPE" val="0"/>
  <p:tag name="LATEXENGINEID" val="1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00449"/>
  <p:tag name="ORIGINALWIDTH" val="1683.586"/>
  <p:tag name="OUTPUTDPI" val="1200"/>
  <p:tag name="LATEXADDIN" val="\documentclass{letter}&#10;\usepackage[right=5cm]{geometry}&#10;\usepackage{amsmath,amssymb,dsfont,bm}&#10;\usepackage[usenames,dvipsnames]{color}&#10;&#10;\pagestyle{empty}&#10;\begin{document}&#10;&#10;Semigroup on {\color{ForestGreen} \underline{\emph{real-valued functions}}}&#10;$f:\mathsf{X}\to \mathds{R}$:&#10;&#10;&#10;\end{document}"/>
  <p:tag name="IGUANATEXSIZE" val="20"/>
  <p:tag name="IGUANATEXCURSOR" val="261"/>
  <p:tag name="TRANSPARENCY" val="True"/>
  <p:tag name="FILENAME" val=""/>
  <p:tag name="INPUTTYPE" val="0"/>
  <p:tag name="LATEXENGINEID" val="1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2107.108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\mathsf{P}_t \bm{f}(1) =  &#10;{\color{BrickRed} \mathsf{T}_t(1,1)} \bm{f}(1) &#10;+ {\color{BrickRed} \mathsf{T}_t(1,2)} \bm{f}(2) &#10; + \cdots+&#10;{\color{BrickRed} \mathsf{T}_t(1,N)} \bm{f}(N) $&#10;&#10;&#10;&#10;\end{document}"/>
  <p:tag name="IGUANATEXSIZE" val="16"/>
  <p:tag name="IGUANATEXCURSOR" val="367"/>
  <p:tag name="TRANSPARENCY" val="True"/>
  <p:tag name="FILENAME" val=""/>
  <p:tag name="INPUTTYPE" val="0"/>
  <p:tag name="LATEXENGINEID" val="1"/>
  <p:tag name="TEMPFOLDER" val="C: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143.0073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f(1)$&#10;&#10;&#10;&#10;\end{document}"/>
  <p:tag name="IGUANATEXSIZE" val="16"/>
  <p:tag name="IGUANATEXCURSOR" val="207"/>
  <p:tag name="TRANSPARENCY" val="True"/>
  <p:tag name="FILENAME" val=""/>
  <p:tag name="INPUTTYPE" val="0"/>
  <p:tag name="LATEXENGINEID" val="1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4.50488"/>
  <p:tag name="ORIGINALWIDTH" val="452.0232"/>
  <p:tag name="OUTPUTDPI" val="1200"/>
  <p:tag name="LATEXADDIN" val="\documentclass{article}&#10;\usepackage{amsmath,bm}&#10;\pagestyle{empty}&#10;\usepackage[usenames,dvipsnames]{color}&#10;\begin{document}&#10;&#10;&#10;$\mathsf{T}^{(n)}(\bm{\rho})\rightarrow \widetilde{\bm{\rho}}$&#10;&#10;\end{document}"/>
  <p:tag name="IGUANATEXSIZE" val="20"/>
  <p:tag name="IGUANATEXCURSOR" val="46"/>
  <p:tag name="TRANSPARENCY" val="True"/>
  <p:tag name="FILENAME" val=""/>
  <p:tag name="INPUTTYPE" val="0"/>
  <p:tag name="LATEXENGINEID" val="1"/>
  <p:tag name="TEMPFOLDER" val="c:\Temp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143.0073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f(2)$&#10;&#10;&#10;&#10;\end{document}"/>
  <p:tag name="IGUANATEXSIZE" val="16"/>
  <p:tag name="IGUANATEXCURSOR" val="204"/>
  <p:tag name="TRANSPARENCY" val="True"/>
  <p:tag name="FILENAME" val=""/>
  <p:tag name="INPUTTYPE" val="0"/>
  <p:tag name="LATEXENGINEID" val="1"/>
  <p:tag name="TEMPFOLDER" val="C:\Temp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.00386"/>
  <p:tag name="ORIGINALWIDTH" val="10.00055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\vdots$&#10;&#10;&#10;&#10;\end{document}"/>
  <p:tag name="IGUANATEXSIZE" val="16"/>
  <p:tag name="IGUANATEXCURSOR" val="209"/>
  <p:tag name="TRANSPARENCY" val="True"/>
  <p:tag name="FILENAME" val=""/>
  <p:tag name="INPUTTYPE" val="0"/>
  <p:tag name="LATEXENGINEID" val="1"/>
  <p:tag name="TEMPFOLDER" val="C:\Temp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177.5091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f (N)$&#10;&#10;&#10;&#10;\end{document}"/>
  <p:tag name="IGUANATEXSIZE" val="16"/>
  <p:tag name="IGUANATEXCURSOR" val="205"/>
  <p:tag name="TRANSPARENCY" val="True"/>
  <p:tag name="FILENAME" val=""/>
  <p:tag name="INPUTTYPE" val="0"/>
  <p:tag name="LATEXENGINEID" val="1"/>
  <p:tag name="TEMPFOLDER" val="C:\Temp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.00386"/>
  <p:tag name="ORIGINALWIDTH" val="10.00055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\vdots$&#10;&#10;&#10;&#10;\end{document}"/>
  <p:tag name="IGUANATEXSIZE" val="16"/>
  <p:tag name="IGUANATEXCURSOR" val="209"/>
  <p:tag name="TRANSPARENCY" val="True"/>
  <p:tag name="FILENAME" val=""/>
  <p:tag name="INPUTTYPE" val="0"/>
  <p:tag name="LATEXENGINEID" val="1"/>
  <p:tag name="TEMPFOLDER" val="C:\Temp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2133.61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g(1) = f(1)\cdot &#10;{\color{BrickRed} p_t(1,1)} + f(2)\cdot &#10;{\color{BrickRed} p_t(1,2)} + \cdots+ f(N)\cdot &#10;{\color{BrickRed} p_t(1,N)} $&#10;&#10;&#10;&#10;\end{document}"/>
  <p:tag name="IGUANATEXSIZE" val="16"/>
  <p:tag name="IGUANATEXCURSOR" val="299"/>
  <p:tag name="TRANSPARENCY" val="True"/>
  <p:tag name="FILENAME" val=""/>
  <p:tag name="INPUTTYPE" val="0"/>
  <p:tag name="LATEXENGINEID" val="1"/>
  <p:tag name="TEMPFOLDER" val="C:\Temp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139.5072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g(2)$&#10;&#10;&#10;&#10;\end{document}"/>
  <p:tag name="IGUANATEXSIZE" val="16"/>
  <p:tag name="IGUANATEXCURSOR" val="207"/>
  <p:tag name="TRANSPARENCY" val="True"/>
  <p:tag name="FILENAME" val=""/>
  <p:tag name="INPUTTYPE" val="0"/>
  <p:tag name="LATEXENGINEID" val="1"/>
  <p:tag name="TEMPFOLDER" val="C: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174.009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g(N)$&#10;&#10;&#10;&#10;\end{document}"/>
  <p:tag name="IGUANATEXSIZE" val="16"/>
  <p:tag name="IGUANATEXCURSOR" val="207"/>
  <p:tag name="TRANSPARENCY" val="True"/>
  <p:tag name="FILENAME" val=""/>
  <p:tag name="INPUTTYPE" val="0"/>
  <p:tag name="LATEXENGINEID" val="1"/>
  <p:tag name="TEMPFOLDER" val="C:\Temp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.50386"/>
  <p:tag name="ORIGINALWIDTH" val="128.0066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f = $&#10;&#10;&#10;&#10;\end{document}"/>
  <p:tag name="IGUANATEXSIZE" val="18"/>
  <p:tag name="IGUANATEXCURSOR" val="204"/>
  <p:tag name="TRANSPARENCY" val="True"/>
  <p:tag name="FILENAME" val=""/>
  <p:tag name="INPUTTYPE" val="0"/>
  <p:tag name="LATEXENGINEID" val="1"/>
  <p:tag name="TEMPFOLDER" val="C:\Temp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149.5077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\bm{f}(1)$&#10;&#10;&#10;&#10;\end{document}"/>
  <p:tag name="IGUANATEXSIZE" val="16"/>
  <p:tag name="IGUANATEXCURSOR" val="209"/>
  <p:tag name="TRANSPARENCY" val="True"/>
  <p:tag name="FILENAME" val=""/>
  <p:tag name="INPUTTYPE" val="0"/>
  <p:tag name="LATEXENGINEID" val="1"/>
  <p:tag name="TEMPFOLDER" val="C:\Temp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149.5077"/>
  <p:tag name="OUTPUTDPI" val="1200"/>
  <p:tag name="LATEXADDIN" val="\documentclass{letter}&#10;\usepackage[right=5cm]{geometry}&#10;\usepackage{amsmath,amssymb,dsfont,bm}&#10;\DeclareMathOperator{\Tr}{Tr}&#10;\usepackage[usenames,dvipsnames]{color}&#10;&#10;\pagestyle{empty}&#10;\begin{document}&#10;&#10;$\bm{f}(2)$&#10;&#10;&#10;&#10;\end{document}"/>
  <p:tag name="IGUANATEXSIZE" val="16"/>
  <p:tag name="IGUANATEXCURSOR" val="209"/>
  <p:tag name="TRANSPARENCY" val="True"/>
  <p:tag name="FILENAME" val=""/>
  <p:tag name="INPUTTYPE" val="0"/>
  <p:tag name="LATEXENGINEID" val="1"/>
  <p:tag name="TEMPFOLDER" val="C:\Temp\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原創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原創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原創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原創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原創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HTC Project</Template>
  <TotalTime>9414</TotalTime>
  <Words>539</Words>
  <Application>Microsoft Office PowerPoint</Application>
  <PresentationFormat>如螢幕大小 (4:3)</PresentationFormat>
  <Paragraphs>258</Paragraphs>
  <Slides>30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42" baseType="lpstr">
      <vt:lpstr>Meiryo</vt:lpstr>
      <vt:lpstr>新細明體</vt:lpstr>
      <vt:lpstr>標楷體</vt:lpstr>
      <vt:lpstr>Arial</vt:lpstr>
      <vt:lpstr>Bookman Old Style</vt:lpstr>
      <vt:lpstr>Calibri</vt:lpstr>
      <vt:lpstr>Cambria Math</vt:lpstr>
      <vt:lpstr>Gill Sans MT</vt:lpstr>
      <vt:lpstr>Times New Roman</vt:lpstr>
      <vt:lpstr>Wingdings</vt:lpstr>
      <vt:lpstr>Wingdings 3</vt:lpstr>
      <vt:lpstr>原創</vt:lpstr>
      <vt:lpstr>Characterizing the Long-Term Behavior of a Quantum Ensemble</vt:lpstr>
      <vt:lpstr>Outline</vt:lpstr>
      <vt:lpstr>Introduction</vt:lpstr>
      <vt:lpstr>Quantum Ensemble: C-Q Channel</vt:lpstr>
      <vt:lpstr>MIMO Quantum Network</vt:lpstr>
      <vt:lpstr>PowerPoint 簡報</vt:lpstr>
      <vt:lpstr>Uncertainty Measure</vt:lpstr>
      <vt:lpstr>Properties</vt:lpstr>
      <vt:lpstr>Axioms</vt:lpstr>
      <vt:lpstr>Formalism</vt:lpstr>
      <vt:lpstr>Matrix/Classical Markov Semigroups (1/2)</vt:lpstr>
      <vt:lpstr>Matrix/Classical Markov Semigroups (2/2)</vt:lpstr>
      <vt:lpstr>Sobolev Inequalities</vt:lpstr>
      <vt:lpstr>Main Results: Exponential Decays</vt:lpstr>
      <vt:lpstr>PowerPoint 簡報</vt:lpstr>
      <vt:lpstr>Quantum Unital Channel</vt:lpstr>
      <vt:lpstr>Depolarizing Channel</vt:lpstr>
      <vt:lpstr>Phase-Damping Channel</vt:lpstr>
      <vt:lpstr>PowerPoint 簡報</vt:lpstr>
      <vt:lpstr>Jumping Process on Hypercubes (1/2)</vt:lpstr>
      <vt:lpstr>Jumping Process on Hypercubes (2/2)</vt:lpstr>
      <vt:lpstr>Statistical Mixing of a Quantum Graph</vt:lpstr>
      <vt:lpstr>PowerPoint 簡報</vt:lpstr>
      <vt:lpstr>Comparison ①: Invariant Measures</vt:lpstr>
      <vt:lpstr>Comparison ②: Equilibrium</vt:lpstr>
      <vt:lpstr>Comparison ③: The Parallel Evolution</vt:lpstr>
      <vt:lpstr>Comparison ④: # of Fixed Points</vt:lpstr>
      <vt:lpstr>Summary</vt:lpstr>
      <vt:lpstr>PowerPoint 簡報</vt:lpstr>
      <vt:lpstr>Relationship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drop</dc:creator>
  <cp:lastModifiedBy>Hao-Chung Cheng</cp:lastModifiedBy>
  <cp:revision>873</cp:revision>
  <cp:lastPrinted>2010-10-23T10:48:24Z</cp:lastPrinted>
  <dcterms:created xsi:type="dcterms:W3CDTF">2010-10-22T12:48:55Z</dcterms:created>
  <dcterms:modified xsi:type="dcterms:W3CDTF">2016-09-01T06:54:16Z</dcterms:modified>
</cp:coreProperties>
</file>